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0" r:id="rId6"/>
    <p:sldMasterId id="2147483677" r:id="rId7"/>
    <p:sldMasterId id="2147483687" r:id="rId8"/>
    <p:sldMasterId id="2147483706" r:id="rId9"/>
    <p:sldMasterId id="2147483732" r:id="rId10"/>
    <p:sldMasterId id="2147483751" r:id="rId11"/>
  </p:sldMasterIdLst>
  <p:notesMasterIdLst>
    <p:notesMasterId r:id="rId41"/>
  </p:notesMasterIdLst>
  <p:sldIdLst>
    <p:sldId id="292" r:id="rId12"/>
    <p:sldId id="363" r:id="rId13"/>
    <p:sldId id="717" r:id="rId14"/>
    <p:sldId id="711" r:id="rId15"/>
    <p:sldId id="712" r:id="rId16"/>
    <p:sldId id="283" r:id="rId17"/>
    <p:sldId id="343" r:id="rId18"/>
    <p:sldId id="707" r:id="rId19"/>
    <p:sldId id="287" r:id="rId20"/>
    <p:sldId id="713" r:id="rId21"/>
    <p:sldId id="714" r:id="rId22"/>
    <p:sldId id="715" r:id="rId23"/>
    <p:sldId id="318" r:id="rId24"/>
    <p:sldId id="350" r:id="rId25"/>
    <p:sldId id="303" r:id="rId26"/>
    <p:sldId id="304" r:id="rId27"/>
    <p:sldId id="351" r:id="rId28"/>
    <p:sldId id="352" r:id="rId29"/>
    <p:sldId id="353" r:id="rId30"/>
    <p:sldId id="354" r:id="rId31"/>
    <p:sldId id="355" r:id="rId32"/>
    <p:sldId id="356" r:id="rId33"/>
    <p:sldId id="357" r:id="rId34"/>
    <p:sldId id="359" r:id="rId35"/>
    <p:sldId id="716" r:id="rId36"/>
    <p:sldId id="362" r:id="rId37"/>
    <p:sldId id="340" r:id="rId38"/>
    <p:sldId id="342" r:id="rId39"/>
    <p:sldId id="36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8924"/>
    <a:srgbClr val="EFBA14"/>
    <a:srgbClr val="FFFFFF"/>
    <a:srgbClr val="00454E"/>
    <a:srgbClr val="7DA5A4"/>
    <a:srgbClr val="1E4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46E428-85E2-43E4-9B38-78EFFF85B384}" v="45" dt="2023-09-14T16:54:47.626"/>
  </p1510:revLst>
</p1510:revInfo>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5164" autoAdjust="0"/>
  </p:normalViewPr>
  <p:slideViewPr>
    <p:cSldViewPr snapToGrid="0">
      <p:cViewPr varScale="1">
        <p:scale>
          <a:sx n="104" d="100"/>
          <a:sy n="104" d="100"/>
        </p:scale>
        <p:origin x="258" y="114"/>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microsoft.com/office/2015/10/relationships/revisionInfo" Target="revisionInfo.xml"/><Relationship Id="rId20" Type="http://schemas.openxmlformats.org/officeDocument/2006/relationships/slide" Target="slides/slide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729C71-26E8-484C-B288-77733ED9337B}"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22D0B-5F56-4B42-8DC8-B3D2F2600385}" type="slidenum">
              <a:rPr lang="en-US" smtClean="0"/>
              <a:t>‹#›</a:t>
            </a:fld>
            <a:endParaRPr lang="en-US"/>
          </a:p>
        </p:txBody>
      </p:sp>
    </p:spTree>
    <p:extLst>
      <p:ext uri="{BB962C8B-B14F-4D97-AF65-F5344CB8AC3E}">
        <p14:creationId xmlns:p14="http://schemas.microsoft.com/office/powerpoint/2010/main" val="3143218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DC5BE57E-02C5-8C80-2E8E-A6C6E91EDC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406899D9-E50B-AD1A-98DF-C347748CE4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latin typeface="Arial" panose="020B0604020202020204" pitchFamily="34" charset="0"/>
              </a:rPr>
              <a:t>Patient Age</a:t>
            </a:r>
          </a:p>
          <a:p>
            <a:pPr>
              <a:spcBef>
                <a:spcPct val="0"/>
              </a:spcBef>
            </a:pPr>
            <a:r>
              <a:rPr lang="en-US" altLang="en-US" dirty="0">
                <a:latin typeface="Arial" panose="020B0604020202020204" pitchFamily="34" charset="0"/>
              </a:rPr>
              <a:t>Is not a criteria for hospice care.  Medicare part A does fully cover hospice care for </a:t>
            </a:r>
            <a:r>
              <a:rPr lang="en-US" altLang="en-US" dirty="0" err="1">
                <a:latin typeface="Arial" panose="020B0604020202020204" pitchFamily="34" charset="0"/>
              </a:rPr>
              <a:t>medicare</a:t>
            </a:r>
            <a:r>
              <a:rPr lang="en-US" altLang="en-US" dirty="0">
                <a:latin typeface="Arial" panose="020B0604020202020204" pitchFamily="34" charset="0"/>
              </a:rPr>
              <a:t> eligible individuals. </a:t>
            </a:r>
            <a:endParaRPr lang="en-US" altLang="en-US" dirty="0"/>
          </a:p>
        </p:txBody>
      </p:sp>
      <p:sp>
        <p:nvSpPr>
          <p:cNvPr id="27652" name="Slide Number Placeholder 3">
            <a:extLst>
              <a:ext uri="{FF2B5EF4-FFF2-40B4-BE49-F238E27FC236}">
                <a16:creationId xmlns:a16="http://schemas.microsoft.com/office/drawing/2014/main" id="{97597C58-98EE-5E73-DCC0-F3CBF73A0C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897DAD-B849-4D7B-B38C-B3F79F0F536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692FDCD-9683-64BE-4458-46DA1DFC8F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45694C74-DEED-33A2-D57B-5F1722D0CC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31748" name="Slide Number Placeholder 3">
            <a:extLst>
              <a:ext uri="{FF2B5EF4-FFF2-40B4-BE49-F238E27FC236}">
                <a16:creationId xmlns:a16="http://schemas.microsoft.com/office/drawing/2014/main" id="{FB414215-BC5B-5593-6771-E7C938A95B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B56457-9258-4E69-BC26-45845E17DAE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D318A00D-C189-1DE0-CB06-8DC21D8400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E7220A41-68A6-7C3B-01E2-8C19B75325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latin typeface="Arial" panose="020B0604020202020204" pitchFamily="34" charset="0"/>
              </a:rPr>
              <a:t>Principal Diagnosis </a:t>
            </a:r>
          </a:p>
          <a:p>
            <a:pPr>
              <a:spcBef>
                <a:spcPct val="0"/>
              </a:spcBef>
            </a:pPr>
            <a:r>
              <a:rPr lang="en-US" altLang="en-US" dirty="0">
                <a:latin typeface="Arial" panose="020B0604020202020204" pitchFamily="34" charset="0"/>
              </a:rPr>
              <a:t>The principal hospice diagnosis is the diagnosis that has been determined to be the most contributory to the patient’s terminal prognosis. Specific diagnoses have been collapsed into major disease groupings. 2019 showed that more Medicare hospice patients had a principal diagnosis of Alzheimer’s/Dementia/Parkinson’s than any other disease. </a:t>
            </a:r>
            <a:endParaRPr lang="en-US" altLang="en-US" dirty="0"/>
          </a:p>
        </p:txBody>
      </p:sp>
      <p:sp>
        <p:nvSpPr>
          <p:cNvPr id="33796" name="Slide Number Placeholder 3">
            <a:extLst>
              <a:ext uri="{FF2B5EF4-FFF2-40B4-BE49-F238E27FC236}">
                <a16:creationId xmlns:a16="http://schemas.microsoft.com/office/drawing/2014/main" id="{4F9BD729-1B4A-A510-ADA4-B3DC7A4608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4A6477-076E-4F11-A280-57D95CDE0D2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Interactive with audience … they contribute</a:t>
            </a:r>
            <a:r>
              <a:rPr lang="en-US" baseline="0" dirty="0"/>
              <a:t> examples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22D0B-5F56-4B42-8DC8-B3D2F26003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693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5608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6c296334db_0_2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6c296334db_0_2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20279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4445000" y="0"/>
            <a:ext cx="7747000" cy="6858000"/>
          </a:xfrm>
          <a:prstGeom prst="rect">
            <a:avLst/>
          </a:prstGeom>
          <a:solidFill>
            <a:srgbClr val="00454E"/>
          </a:solidFill>
          <a:ln w="0">
            <a:solidFill>
              <a:srgbClr val="7EA8A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4555"/>
              </a:solidFill>
            </a:endParaRPr>
          </a:p>
        </p:txBody>
      </p:sp>
      <p:sp>
        <p:nvSpPr>
          <p:cNvPr id="7" name="Rectangle 6"/>
          <p:cNvSpPr/>
          <p:nvPr userDrawn="1"/>
        </p:nvSpPr>
        <p:spPr>
          <a:xfrm>
            <a:off x="535367" y="4459910"/>
            <a:ext cx="3320348" cy="923330"/>
          </a:xfrm>
          <a:prstGeom prst="rect">
            <a:avLst/>
          </a:prstGeom>
        </p:spPr>
        <p:txBody>
          <a:bodyPr wrap="square">
            <a:spAutoFit/>
          </a:bodyPr>
          <a:lstStyle/>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With gratitude to the patients and families we have had the privilege</a:t>
            </a:r>
            <a:r>
              <a:rPr lang="en-US" i="1" baseline="0" dirty="0">
                <a:solidFill>
                  <a:srgbClr val="00454E"/>
                </a:solidFill>
                <a:latin typeface="Lato" panose="020F0502020204030203" pitchFamily="34" charset="0"/>
                <a:ea typeface="Lato" panose="020F0502020204030203" pitchFamily="34" charset="0"/>
                <a:cs typeface="Lato" panose="020F0502020204030203" pitchFamily="34" charset="0"/>
              </a:rPr>
              <a:t> to serve.</a:t>
            </a:r>
            <a:endParaRPr lang="en-US" i="1" dirty="0">
              <a:solidFill>
                <a:srgbClr val="00454E"/>
              </a:solidFill>
              <a:latin typeface="Lato" panose="020F0502020204030203" pitchFamily="34" charset="0"/>
              <a:ea typeface="Lato" panose="020F0502020204030203" pitchFamily="34" charset="0"/>
              <a:cs typeface="Lato" panose="020F0502020204030203" pitchFamily="34" charset="0"/>
            </a:endParaRPr>
          </a:p>
        </p:txBody>
      </p:sp>
      <p:cxnSp>
        <p:nvCxnSpPr>
          <p:cNvPr id="11" name="Straight Connector 10"/>
          <p:cNvCxnSpPr/>
          <p:nvPr userDrawn="1"/>
        </p:nvCxnSpPr>
        <p:spPr>
          <a:xfrm>
            <a:off x="8094705" y="3521332"/>
            <a:ext cx="447589" cy="0"/>
          </a:xfrm>
          <a:prstGeom prst="line">
            <a:avLst/>
          </a:prstGeom>
          <a:ln w="31750">
            <a:solidFill>
              <a:srgbClr val="F38B00"/>
            </a:solidFill>
          </a:ln>
          <a:effectLst/>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5404701" y="2620537"/>
            <a:ext cx="5827596" cy="715304"/>
          </a:xfrm>
          <a:prstGeom prst="rect">
            <a:avLst/>
          </a:prstGeom>
        </p:spPr>
        <p:txBody>
          <a:bodyPr anchor="b">
            <a:normAutofit/>
          </a:bodyPr>
          <a:lstStyle>
            <a:lvl1pPr algn="ctr">
              <a:defRPr sz="4000">
                <a:solidFill>
                  <a:schemeClr val="bg1"/>
                </a:solidFill>
                <a:latin typeface="Lato" panose="020F0502020204030203"/>
              </a:defRPr>
            </a:lvl1pPr>
          </a:lstStyle>
          <a:p>
            <a:r>
              <a:rPr lang="en-US" dirty="0"/>
              <a:t>Title</a:t>
            </a:r>
          </a:p>
        </p:txBody>
      </p:sp>
      <p:sp>
        <p:nvSpPr>
          <p:cNvPr id="13" name="Content Placeholder 19"/>
          <p:cNvSpPr>
            <a:spLocks noGrp="1"/>
          </p:cNvSpPr>
          <p:nvPr>
            <p:ph sz="quarter" idx="10" hasCustomPrompt="1"/>
          </p:nvPr>
        </p:nvSpPr>
        <p:spPr>
          <a:xfrm>
            <a:off x="6210299" y="3769156"/>
            <a:ext cx="4216400" cy="590971"/>
          </a:xfrm>
          <a:prstGeom prst="rect">
            <a:avLst/>
          </a:prstGeom>
        </p:spPr>
        <p:txBody>
          <a:bodyPr/>
          <a:lstStyle>
            <a:lvl1pPr marL="0" indent="0" algn="ctr">
              <a:buNone/>
              <a:defRPr>
                <a:solidFill>
                  <a:schemeClr val="bg1"/>
                </a:solidFill>
              </a:defRPr>
            </a:lvl1pPr>
          </a:lstStyle>
          <a:p>
            <a:pPr lvl="0"/>
            <a:r>
              <a:rPr lang="en-US" dirty="0"/>
              <a:t>SUBTITLE</a:t>
            </a:r>
          </a:p>
        </p:txBody>
      </p:sp>
      <p:sp>
        <p:nvSpPr>
          <p:cNvPr id="14" name="Rectangle 13"/>
          <p:cNvSpPr/>
          <p:nvPr userDrawn="1"/>
        </p:nvSpPr>
        <p:spPr>
          <a:xfrm>
            <a:off x="89428" y="6110868"/>
            <a:ext cx="891879" cy="624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550" y="1142333"/>
            <a:ext cx="3217794" cy="3217794"/>
          </a:xfrm>
          <a:prstGeom prst="rect">
            <a:avLst/>
          </a:prstGeom>
        </p:spPr>
      </p:pic>
    </p:spTree>
    <p:extLst>
      <p:ext uri="{BB962C8B-B14F-4D97-AF65-F5344CB8AC3E}">
        <p14:creationId xmlns:p14="http://schemas.microsoft.com/office/powerpoint/2010/main" val="1389391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022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1"/>
          <p:cNvSpPr>
            <a:spLocks noGrp="1"/>
          </p:cNvSpPr>
          <p:nvPr>
            <p:ph type="title" hasCustomPrompt="1"/>
          </p:nvPr>
        </p:nvSpPr>
        <p:spPr>
          <a:xfrm>
            <a:off x="838200" y="500062"/>
            <a:ext cx="10515600" cy="1325563"/>
          </a:xfrm>
          <a:prstGeom prst="rect">
            <a:avLst/>
          </a:prstGeom>
        </p:spPr>
        <p:txBody>
          <a:bodyPr>
            <a:norm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2601674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285750" indent="-285750">
              <a:buFont typeface="Arial" panose="020B0604020202020204" pitchFamily="34" charset="0"/>
              <a:buChar char="•"/>
              <a:defRPr sz="1600">
                <a:solidFill>
                  <a:srgbClr val="00454E"/>
                </a:solidFill>
              </a:defRPr>
            </a:lvl1pPr>
            <a:lvl2pPr marL="742950" indent="-285750">
              <a:buFont typeface="Arial" panose="020B0604020202020204" pitchFamily="34" charset="0"/>
              <a:buChar char="•"/>
              <a:defRPr sz="1400">
                <a:solidFill>
                  <a:srgbClr val="00454E"/>
                </a:solidFill>
              </a:defRPr>
            </a:lvl2pPr>
            <a:lvl3pPr marL="1085850" indent="-171450">
              <a:buFont typeface="Arial" panose="020B0604020202020204" pitchFamily="34" charset="0"/>
              <a:buChar char="•"/>
              <a:defRPr sz="1200">
                <a:solidFill>
                  <a:srgbClr val="00454E"/>
                </a:solidFill>
              </a:defRPr>
            </a:lvl3pPr>
            <a:lvl4pPr marL="1543050" indent="-171450">
              <a:buFont typeface="Arial" panose="020B0604020202020204" pitchFamily="34" charset="0"/>
              <a:buChar char="•"/>
              <a:defRPr sz="1000">
                <a:solidFill>
                  <a:srgbClr val="00454E"/>
                </a:solidFill>
              </a:defRPr>
            </a:lvl4pPr>
            <a:lvl5pPr marL="2000250" indent="-171450">
              <a:buFont typeface="Arial" panose="020B0604020202020204" pitchFamily="34" charset="0"/>
              <a:buChar char="•"/>
              <a:defRPr sz="1000">
                <a:solidFill>
                  <a:srgbClr val="00454E"/>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8" name="Title 11"/>
          <p:cNvSpPr>
            <a:spLocks noGrp="1"/>
          </p:cNvSpPr>
          <p:nvPr>
            <p:ph type="title" hasCustomPrompt="1"/>
          </p:nvPr>
        </p:nvSpPr>
        <p:spPr>
          <a:xfrm>
            <a:off x="839788" y="1222492"/>
            <a:ext cx="3932237" cy="450192"/>
          </a:xfrm>
          <a:prstGeom prst="rect">
            <a:avLst/>
          </a:prstGeom>
        </p:spPr>
        <p:txBody>
          <a:bodyPr>
            <a:normAutofit/>
          </a:bodyPr>
          <a:lstStyle>
            <a:lvl1pPr>
              <a:defRPr sz="36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3192354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00454E"/>
                </a:solidFill>
                <a:latin typeface="Lato" panose="020F0502020204030203"/>
              </a:defRPr>
            </a:lvl1pPr>
            <a:lvl2pPr>
              <a:defRPr>
                <a:solidFill>
                  <a:srgbClr val="00454E"/>
                </a:solidFill>
                <a:latin typeface="Lato" panose="020F0502020204030203"/>
              </a:defRPr>
            </a:lvl2pPr>
            <a:lvl3pPr>
              <a:defRPr>
                <a:solidFill>
                  <a:srgbClr val="00454E"/>
                </a:solidFill>
                <a:latin typeface="Lato" panose="020F0502020204030203"/>
              </a:defRPr>
            </a:lvl3pPr>
            <a:lvl4pPr>
              <a:defRPr>
                <a:solidFill>
                  <a:srgbClr val="00454E"/>
                </a:solidFill>
                <a:latin typeface="Lato" panose="020F0502020204030203"/>
              </a:defRPr>
            </a:lvl4pPr>
            <a:lvl5pPr>
              <a:defRPr>
                <a:solidFill>
                  <a:srgbClr val="00454E"/>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hasCustomPrompt="1"/>
          </p:nvPr>
        </p:nvSpPr>
        <p:spPr>
          <a:xfrm>
            <a:off x="314325" y="783512"/>
            <a:ext cx="10515600" cy="659913"/>
          </a:xfrm>
          <a:prstGeom prst="rect">
            <a:avLst/>
          </a:prstGeom>
        </p:spPr>
        <p:txBody>
          <a:bodyPr>
            <a:no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622620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201298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4445000" y="0"/>
            <a:ext cx="7747000" cy="6858000"/>
          </a:xfrm>
          <a:prstGeom prst="rect">
            <a:avLst/>
          </a:prstGeom>
          <a:solidFill>
            <a:srgbClr val="00454E"/>
          </a:solidFill>
          <a:ln w="0">
            <a:solidFill>
              <a:srgbClr val="7EA8A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4555"/>
              </a:solidFill>
            </a:endParaRPr>
          </a:p>
        </p:txBody>
      </p:sp>
      <p:sp>
        <p:nvSpPr>
          <p:cNvPr id="9" name="Rectangle 8"/>
          <p:cNvSpPr/>
          <p:nvPr userDrawn="1"/>
        </p:nvSpPr>
        <p:spPr>
          <a:xfrm>
            <a:off x="149245" y="3198166"/>
            <a:ext cx="4080405" cy="646331"/>
          </a:xfrm>
          <a:prstGeom prst="rect">
            <a:avLst/>
          </a:prstGeom>
        </p:spPr>
        <p:txBody>
          <a:bodyPr wrap="square">
            <a:spAutoFit/>
          </a:bodyPr>
          <a:lstStyle/>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When health becomes a challenge, </a:t>
            </a:r>
          </a:p>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we will be your haven.</a:t>
            </a:r>
          </a:p>
        </p:txBody>
      </p:sp>
      <p:cxnSp>
        <p:nvCxnSpPr>
          <p:cNvPr id="11" name="Straight Connector 10"/>
          <p:cNvCxnSpPr/>
          <p:nvPr userDrawn="1"/>
        </p:nvCxnSpPr>
        <p:spPr>
          <a:xfrm>
            <a:off x="8094705" y="3521332"/>
            <a:ext cx="447589" cy="0"/>
          </a:xfrm>
          <a:prstGeom prst="line">
            <a:avLst/>
          </a:prstGeom>
          <a:ln w="31750">
            <a:solidFill>
              <a:srgbClr val="F38B00"/>
            </a:solidFill>
          </a:ln>
          <a:effectLst/>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hasCustomPrompt="1"/>
          </p:nvPr>
        </p:nvSpPr>
        <p:spPr>
          <a:xfrm>
            <a:off x="5404701" y="2620537"/>
            <a:ext cx="5827596" cy="715304"/>
          </a:xfrm>
          <a:prstGeom prst="rect">
            <a:avLst/>
          </a:prstGeom>
        </p:spPr>
        <p:txBody>
          <a:bodyPr anchor="b">
            <a:normAutofit/>
          </a:bodyPr>
          <a:lstStyle>
            <a:lvl1pPr algn="ctr">
              <a:defRPr sz="4000">
                <a:solidFill>
                  <a:schemeClr val="bg1"/>
                </a:solidFill>
                <a:latin typeface="Lato" panose="020F0502020204030203"/>
              </a:defRPr>
            </a:lvl1pPr>
          </a:lstStyle>
          <a:p>
            <a:r>
              <a:rPr lang="en-US" dirty="0"/>
              <a:t>Title</a:t>
            </a:r>
          </a:p>
        </p:txBody>
      </p:sp>
      <p:sp>
        <p:nvSpPr>
          <p:cNvPr id="20" name="Content Placeholder 19"/>
          <p:cNvSpPr>
            <a:spLocks noGrp="1"/>
          </p:cNvSpPr>
          <p:nvPr>
            <p:ph sz="quarter" idx="10" hasCustomPrompt="1"/>
          </p:nvPr>
        </p:nvSpPr>
        <p:spPr>
          <a:xfrm>
            <a:off x="6210299" y="3769156"/>
            <a:ext cx="4216400" cy="590971"/>
          </a:xfrm>
          <a:prstGeom prst="rect">
            <a:avLst/>
          </a:prstGeom>
        </p:spPr>
        <p:txBody>
          <a:bodyPr/>
          <a:lstStyle>
            <a:lvl1pPr marL="0" indent="0" algn="ctr">
              <a:buNone/>
              <a:defRPr>
                <a:solidFill>
                  <a:schemeClr val="bg1"/>
                </a:solidFill>
              </a:defRPr>
            </a:lvl1pPr>
          </a:lstStyle>
          <a:p>
            <a:pPr lvl="0"/>
            <a:r>
              <a:rPr lang="en-US" dirty="0"/>
              <a:t>SUBTITLE</a:t>
            </a:r>
          </a:p>
        </p:txBody>
      </p:sp>
      <p:sp>
        <p:nvSpPr>
          <p:cNvPr id="21" name="Rectangle 20"/>
          <p:cNvSpPr/>
          <p:nvPr userDrawn="1"/>
        </p:nvSpPr>
        <p:spPr>
          <a:xfrm>
            <a:off x="89428" y="6110868"/>
            <a:ext cx="891879" cy="624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2668" y="4044796"/>
            <a:ext cx="2393558" cy="1865772"/>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5186" y="1057908"/>
            <a:ext cx="2431040" cy="1933978"/>
          </a:xfrm>
          <a:prstGeom prst="rect">
            <a:avLst/>
          </a:prstGeom>
        </p:spPr>
      </p:pic>
    </p:spTree>
    <p:extLst>
      <p:ext uri="{BB962C8B-B14F-4D97-AF65-F5344CB8AC3E}">
        <p14:creationId xmlns:p14="http://schemas.microsoft.com/office/powerpoint/2010/main" val="2136483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9" y="0"/>
            <a:ext cx="12182140" cy="6858000"/>
          </a:xfrm>
          <a:prstGeom prst="rect">
            <a:avLst/>
          </a:prstGeom>
        </p:spPr>
      </p:pic>
      <p:sp>
        <p:nvSpPr>
          <p:cNvPr id="2" name="Title 1"/>
          <p:cNvSpPr>
            <a:spLocks noGrp="1"/>
          </p:cNvSpPr>
          <p:nvPr>
            <p:ph type="ctrTitle" hasCustomPrompt="1"/>
          </p:nvPr>
        </p:nvSpPr>
        <p:spPr>
          <a:xfrm>
            <a:off x="1523999" y="2973135"/>
            <a:ext cx="9144000" cy="911729"/>
          </a:xfrm>
          <a:prstGeom prst="rect">
            <a:avLst/>
          </a:prstGeom>
        </p:spPr>
        <p:txBody>
          <a:bodyPr anchor="b">
            <a:normAutofit/>
          </a:bodyPr>
          <a:lstStyle>
            <a:lvl1pPr algn="ctr">
              <a:defRPr sz="6000">
                <a:solidFill>
                  <a:schemeClr val="bg1"/>
                </a:solidFill>
                <a:latin typeface="Lato" panose="020F0502020204030203"/>
              </a:defRPr>
            </a:lvl1pPr>
          </a:lstStyle>
          <a:p>
            <a:r>
              <a:rPr lang="en-US" dirty="0"/>
              <a:t>Title</a:t>
            </a:r>
          </a:p>
        </p:txBody>
      </p:sp>
      <p:sp>
        <p:nvSpPr>
          <p:cNvPr id="9" name="TextBox 8"/>
          <p:cNvSpPr txBox="1"/>
          <p:nvPr userDrawn="1"/>
        </p:nvSpPr>
        <p:spPr>
          <a:xfrm>
            <a:off x="150920" y="6391922"/>
            <a:ext cx="7244179" cy="646331"/>
          </a:xfrm>
          <a:prstGeom prst="rect">
            <a:avLst/>
          </a:prstGeom>
          <a:noFill/>
        </p:spPr>
        <p:txBody>
          <a:bodyPr wrap="square" rtlCol="0">
            <a:spAutoFit/>
          </a:bodyPr>
          <a:lstStyle/>
          <a:p>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When health becomes a challenge, we will be your</a:t>
            </a:r>
          </a:p>
          <a:p>
            <a:endParaRPr lang="en-US" dirty="0">
              <a:solidFill>
                <a:schemeClr val="bg1"/>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27348" y="6465020"/>
            <a:ext cx="1286203" cy="241754"/>
          </a:xfrm>
          <a:prstGeom prst="rect">
            <a:avLst/>
          </a:prstGeom>
        </p:spPr>
      </p:pic>
    </p:spTree>
    <p:extLst>
      <p:ext uri="{BB962C8B-B14F-4D97-AF65-F5344CB8AC3E}">
        <p14:creationId xmlns:p14="http://schemas.microsoft.com/office/powerpoint/2010/main" val="432733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00454E"/>
                </a:solidFill>
                <a:latin typeface="Lato" panose="020F0502020204030203"/>
              </a:defRPr>
            </a:lvl1pPr>
            <a:lvl2pPr>
              <a:defRPr>
                <a:solidFill>
                  <a:srgbClr val="00454E"/>
                </a:solidFill>
                <a:latin typeface="Lato" panose="020F0502020204030203"/>
              </a:defRPr>
            </a:lvl2pPr>
            <a:lvl3pPr>
              <a:defRPr>
                <a:solidFill>
                  <a:srgbClr val="00454E"/>
                </a:solidFill>
                <a:latin typeface="Lato" panose="020F0502020204030203"/>
              </a:defRPr>
            </a:lvl3pPr>
            <a:lvl4pPr>
              <a:defRPr>
                <a:solidFill>
                  <a:srgbClr val="00454E"/>
                </a:solidFill>
                <a:latin typeface="Lato" panose="020F0502020204030203"/>
              </a:defRPr>
            </a:lvl4pPr>
            <a:lvl5pPr>
              <a:defRPr>
                <a:solidFill>
                  <a:srgbClr val="00454E"/>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hasCustomPrompt="1"/>
          </p:nvPr>
        </p:nvSpPr>
        <p:spPr>
          <a:xfrm>
            <a:off x="314325" y="783512"/>
            <a:ext cx="10515600" cy="659913"/>
          </a:xfrm>
          <a:prstGeom prst="rect">
            <a:avLst/>
          </a:prstGeom>
        </p:spPr>
        <p:txBody>
          <a:bodyPr>
            <a:no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2370860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146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1"/>
          <p:cNvSpPr>
            <a:spLocks noGrp="1"/>
          </p:cNvSpPr>
          <p:nvPr>
            <p:ph type="title" hasCustomPrompt="1"/>
          </p:nvPr>
        </p:nvSpPr>
        <p:spPr>
          <a:xfrm>
            <a:off x="838200" y="500062"/>
            <a:ext cx="10515600" cy="1325563"/>
          </a:xfrm>
          <a:prstGeom prst="rect">
            <a:avLst/>
          </a:prstGeom>
        </p:spPr>
        <p:txBody>
          <a:bodyPr>
            <a:norm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3247790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00454E"/>
                </a:solidFill>
                <a:latin typeface="Lato" panose="020F0502020204030203"/>
              </a:defRPr>
            </a:lvl1pPr>
            <a:lvl2pPr>
              <a:defRPr>
                <a:solidFill>
                  <a:srgbClr val="00454E"/>
                </a:solidFill>
                <a:latin typeface="Lato" panose="020F0502020204030203"/>
              </a:defRPr>
            </a:lvl2pPr>
            <a:lvl3pPr>
              <a:defRPr>
                <a:solidFill>
                  <a:srgbClr val="00454E"/>
                </a:solidFill>
                <a:latin typeface="Lato" panose="020F0502020204030203"/>
              </a:defRPr>
            </a:lvl3pPr>
            <a:lvl4pPr>
              <a:defRPr>
                <a:solidFill>
                  <a:srgbClr val="00454E"/>
                </a:solidFill>
                <a:latin typeface="Lato" panose="020F0502020204030203"/>
              </a:defRPr>
            </a:lvl4pPr>
            <a:lvl5pPr>
              <a:defRPr>
                <a:solidFill>
                  <a:srgbClr val="00454E"/>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1"/>
          <p:cNvSpPr>
            <a:spLocks noGrp="1"/>
          </p:cNvSpPr>
          <p:nvPr>
            <p:ph type="title" hasCustomPrompt="1"/>
          </p:nvPr>
        </p:nvSpPr>
        <p:spPr>
          <a:xfrm>
            <a:off x="314325" y="783512"/>
            <a:ext cx="10515600" cy="659913"/>
          </a:xfrm>
          <a:prstGeom prst="rect">
            <a:avLst/>
          </a:prstGeom>
        </p:spPr>
        <p:txBody>
          <a:bodyPr>
            <a:no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2444547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285750" indent="-285750">
              <a:buFont typeface="Arial" panose="020B0604020202020204" pitchFamily="34" charset="0"/>
              <a:buChar char="•"/>
              <a:defRPr sz="1600">
                <a:solidFill>
                  <a:srgbClr val="00454E"/>
                </a:solidFill>
              </a:defRPr>
            </a:lvl1pPr>
            <a:lvl2pPr marL="742950" indent="-285750">
              <a:buFont typeface="Arial" panose="020B0604020202020204" pitchFamily="34" charset="0"/>
              <a:buChar char="•"/>
              <a:defRPr sz="1400">
                <a:solidFill>
                  <a:srgbClr val="00454E"/>
                </a:solidFill>
              </a:defRPr>
            </a:lvl2pPr>
            <a:lvl3pPr marL="1085850" indent="-171450">
              <a:buFont typeface="Arial" panose="020B0604020202020204" pitchFamily="34" charset="0"/>
              <a:buChar char="•"/>
              <a:defRPr sz="1200">
                <a:solidFill>
                  <a:srgbClr val="00454E"/>
                </a:solidFill>
              </a:defRPr>
            </a:lvl3pPr>
            <a:lvl4pPr marL="1543050" indent="-171450">
              <a:buFont typeface="Arial" panose="020B0604020202020204" pitchFamily="34" charset="0"/>
              <a:buChar char="•"/>
              <a:defRPr sz="1000">
                <a:solidFill>
                  <a:srgbClr val="00454E"/>
                </a:solidFill>
              </a:defRPr>
            </a:lvl4pPr>
            <a:lvl5pPr marL="2000250" indent="-171450">
              <a:buFont typeface="Arial" panose="020B0604020202020204" pitchFamily="34" charset="0"/>
              <a:buChar char="•"/>
              <a:defRPr sz="1000">
                <a:solidFill>
                  <a:srgbClr val="00454E"/>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8" name="Title 11"/>
          <p:cNvSpPr>
            <a:spLocks noGrp="1"/>
          </p:cNvSpPr>
          <p:nvPr>
            <p:ph type="title" hasCustomPrompt="1"/>
          </p:nvPr>
        </p:nvSpPr>
        <p:spPr>
          <a:xfrm>
            <a:off x="839788" y="1222492"/>
            <a:ext cx="3932237" cy="450192"/>
          </a:xfrm>
          <a:prstGeom prst="rect">
            <a:avLst/>
          </a:prstGeom>
        </p:spPr>
        <p:txBody>
          <a:bodyPr>
            <a:normAutofit/>
          </a:bodyPr>
          <a:lstStyle>
            <a:lvl1pPr>
              <a:defRPr sz="36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3547942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4445000" y="0"/>
            <a:ext cx="7747000" cy="6858000"/>
          </a:xfrm>
          <a:prstGeom prst="rect">
            <a:avLst/>
          </a:prstGeom>
          <a:solidFill>
            <a:srgbClr val="00454E"/>
          </a:solidFill>
          <a:ln w="0">
            <a:solidFill>
              <a:srgbClr val="7EA8A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4555"/>
              </a:solidFill>
            </a:endParaRPr>
          </a:p>
        </p:txBody>
      </p:sp>
      <p:sp>
        <p:nvSpPr>
          <p:cNvPr id="7" name="Rectangle 6"/>
          <p:cNvSpPr/>
          <p:nvPr userDrawn="1"/>
        </p:nvSpPr>
        <p:spPr>
          <a:xfrm>
            <a:off x="535367" y="4459910"/>
            <a:ext cx="3320348" cy="923330"/>
          </a:xfrm>
          <a:prstGeom prst="rect">
            <a:avLst/>
          </a:prstGeom>
        </p:spPr>
        <p:txBody>
          <a:bodyPr wrap="square">
            <a:spAutoFit/>
          </a:bodyPr>
          <a:lstStyle/>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With gratitude to the patients and families we have had the privilege</a:t>
            </a:r>
            <a:r>
              <a:rPr lang="en-US" i="1" baseline="0" dirty="0">
                <a:solidFill>
                  <a:srgbClr val="00454E"/>
                </a:solidFill>
                <a:latin typeface="Lato" panose="020F0502020204030203" pitchFamily="34" charset="0"/>
                <a:ea typeface="Lato" panose="020F0502020204030203" pitchFamily="34" charset="0"/>
                <a:cs typeface="Lato" panose="020F0502020204030203" pitchFamily="34" charset="0"/>
              </a:rPr>
              <a:t> to serve.</a:t>
            </a:r>
            <a:endParaRPr lang="en-US" i="1" dirty="0">
              <a:solidFill>
                <a:srgbClr val="00454E"/>
              </a:solidFill>
              <a:latin typeface="Lato" panose="020F0502020204030203" pitchFamily="34" charset="0"/>
              <a:ea typeface="Lato" panose="020F0502020204030203" pitchFamily="34" charset="0"/>
              <a:cs typeface="Lato" panose="020F0502020204030203" pitchFamily="34" charset="0"/>
            </a:endParaRPr>
          </a:p>
        </p:txBody>
      </p:sp>
      <p:cxnSp>
        <p:nvCxnSpPr>
          <p:cNvPr id="11" name="Straight Connector 10"/>
          <p:cNvCxnSpPr/>
          <p:nvPr userDrawn="1"/>
        </p:nvCxnSpPr>
        <p:spPr>
          <a:xfrm>
            <a:off x="8094705" y="3521332"/>
            <a:ext cx="447589" cy="0"/>
          </a:xfrm>
          <a:prstGeom prst="line">
            <a:avLst/>
          </a:prstGeom>
          <a:ln w="31750">
            <a:solidFill>
              <a:srgbClr val="F38B00"/>
            </a:solidFill>
          </a:ln>
          <a:effectLst/>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5404701" y="2620537"/>
            <a:ext cx="5827596" cy="715304"/>
          </a:xfrm>
          <a:prstGeom prst="rect">
            <a:avLst/>
          </a:prstGeom>
        </p:spPr>
        <p:txBody>
          <a:bodyPr anchor="b">
            <a:normAutofit/>
          </a:bodyPr>
          <a:lstStyle>
            <a:lvl1pPr algn="ctr">
              <a:defRPr sz="4000">
                <a:solidFill>
                  <a:schemeClr val="bg1"/>
                </a:solidFill>
                <a:latin typeface="Lato" panose="020F0502020204030203"/>
              </a:defRPr>
            </a:lvl1pPr>
          </a:lstStyle>
          <a:p>
            <a:r>
              <a:rPr lang="en-US" dirty="0"/>
              <a:t>Title</a:t>
            </a:r>
          </a:p>
        </p:txBody>
      </p:sp>
      <p:sp>
        <p:nvSpPr>
          <p:cNvPr id="13" name="Content Placeholder 19"/>
          <p:cNvSpPr>
            <a:spLocks noGrp="1"/>
          </p:cNvSpPr>
          <p:nvPr>
            <p:ph sz="quarter" idx="10" hasCustomPrompt="1"/>
          </p:nvPr>
        </p:nvSpPr>
        <p:spPr>
          <a:xfrm>
            <a:off x="6210299" y="3769156"/>
            <a:ext cx="4216400" cy="590971"/>
          </a:xfrm>
          <a:prstGeom prst="rect">
            <a:avLst/>
          </a:prstGeom>
        </p:spPr>
        <p:txBody>
          <a:bodyPr/>
          <a:lstStyle>
            <a:lvl1pPr marL="0" indent="0" algn="ctr">
              <a:buNone/>
              <a:defRPr>
                <a:solidFill>
                  <a:schemeClr val="bg1"/>
                </a:solidFill>
              </a:defRPr>
            </a:lvl1pPr>
          </a:lstStyle>
          <a:p>
            <a:pPr lvl="0"/>
            <a:r>
              <a:rPr lang="en-US" dirty="0"/>
              <a:t>SUBTITLE</a:t>
            </a:r>
          </a:p>
        </p:txBody>
      </p:sp>
      <p:sp>
        <p:nvSpPr>
          <p:cNvPr id="14" name="Rectangle 13"/>
          <p:cNvSpPr/>
          <p:nvPr userDrawn="1"/>
        </p:nvSpPr>
        <p:spPr>
          <a:xfrm>
            <a:off x="89428" y="6110868"/>
            <a:ext cx="891879" cy="624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550" y="1142333"/>
            <a:ext cx="3217794" cy="3217794"/>
          </a:xfrm>
          <a:prstGeom prst="rect">
            <a:avLst/>
          </a:prstGeom>
        </p:spPr>
      </p:pic>
    </p:spTree>
    <p:extLst>
      <p:ext uri="{BB962C8B-B14F-4D97-AF65-F5344CB8AC3E}">
        <p14:creationId xmlns:p14="http://schemas.microsoft.com/office/powerpoint/2010/main" val="1409885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4445000" y="0"/>
            <a:ext cx="7747000" cy="6858000"/>
          </a:xfrm>
          <a:prstGeom prst="rect">
            <a:avLst/>
          </a:prstGeom>
          <a:solidFill>
            <a:srgbClr val="00454E"/>
          </a:solidFill>
          <a:ln w="0">
            <a:solidFill>
              <a:srgbClr val="7EA8A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4555"/>
              </a:solidFill>
            </a:endParaRPr>
          </a:p>
        </p:txBody>
      </p:sp>
      <p:sp>
        <p:nvSpPr>
          <p:cNvPr id="7" name="Rectangle 6"/>
          <p:cNvSpPr/>
          <p:nvPr userDrawn="1"/>
        </p:nvSpPr>
        <p:spPr>
          <a:xfrm>
            <a:off x="149245" y="4155295"/>
            <a:ext cx="4080405" cy="646331"/>
          </a:xfrm>
          <a:prstGeom prst="rect">
            <a:avLst/>
          </a:prstGeom>
        </p:spPr>
        <p:txBody>
          <a:bodyPr wrap="square">
            <a:spAutoFit/>
          </a:bodyPr>
          <a:lstStyle/>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When health becomes a challenge, </a:t>
            </a:r>
          </a:p>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we will be your haven.</a:t>
            </a:r>
          </a:p>
        </p:txBody>
      </p:sp>
      <p:cxnSp>
        <p:nvCxnSpPr>
          <p:cNvPr id="11" name="Straight Connector 10"/>
          <p:cNvCxnSpPr/>
          <p:nvPr userDrawn="1"/>
        </p:nvCxnSpPr>
        <p:spPr>
          <a:xfrm>
            <a:off x="8094705" y="3521332"/>
            <a:ext cx="447589" cy="0"/>
          </a:xfrm>
          <a:prstGeom prst="line">
            <a:avLst/>
          </a:prstGeom>
          <a:ln w="31750">
            <a:solidFill>
              <a:srgbClr val="F38B00"/>
            </a:solidFill>
          </a:ln>
          <a:effectLst/>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5404701" y="2620537"/>
            <a:ext cx="5827596" cy="715304"/>
          </a:xfrm>
          <a:prstGeom prst="rect">
            <a:avLst/>
          </a:prstGeom>
        </p:spPr>
        <p:txBody>
          <a:bodyPr anchor="b">
            <a:normAutofit/>
          </a:bodyPr>
          <a:lstStyle>
            <a:lvl1pPr algn="ctr">
              <a:defRPr sz="4000">
                <a:solidFill>
                  <a:schemeClr val="bg1"/>
                </a:solidFill>
                <a:latin typeface="Lato" panose="020F0502020204030203"/>
              </a:defRPr>
            </a:lvl1pPr>
          </a:lstStyle>
          <a:p>
            <a:r>
              <a:rPr lang="en-US" dirty="0"/>
              <a:t>Title</a:t>
            </a:r>
          </a:p>
        </p:txBody>
      </p:sp>
      <p:sp>
        <p:nvSpPr>
          <p:cNvPr id="13" name="Content Placeholder 19"/>
          <p:cNvSpPr>
            <a:spLocks noGrp="1"/>
          </p:cNvSpPr>
          <p:nvPr>
            <p:ph sz="quarter" idx="10" hasCustomPrompt="1"/>
          </p:nvPr>
        </p:nvSpPr>
        <p:spPr>
          <a:xfrm>
            <a:off x="6210299" y="3769156"/>
            <a:ext cx="4216400" cy="590971"/>
          </a:xfrm>
          <a:prstGeom prst="rect">
            <a:avLst/>
          </a:prstGeom>
        </p:spPr>
        <p:txBody>
          <a:bodyPr/>
          <a:lstStyle>
            <a:lvl1pPr marL="0" indent="0" algn="ctr">
              <a:buNone/>
              <a:defRPr>
                <a:solidFill>
                  <a:schemeClr val="bg1"/>
                </a:solidFill>
              </a:defRPr>
            </a:lvl1pPr>
          </a:lstStyle>
          <a:p>
            <a:pPr lvl="0"/>
            <a:r>
              <a:rPr lang="en-US" dirty="0"/>
              <a:t>SUBTITLE</a:t>
            </a:r>
          </a:p>
        </p:txBody>
      </p:sp>
      <p:sp>
        <p:nvSpPr>
          <p:cNvPr id="14" name="Rectangle 13"/>
          <p:cNvSpPr/>
          <p:nvPr userDrawn="1"/>
        </p:nvSpPr>
        <p:spPr>
          <a:xfrm>
            <a:off x="89428" y="6110868"/>
            <a:ext cx="891879" cy="624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186" y="1057908"/>
            <a:ext cx="2431040" cy="1933978"/>
          </a:xfrm>
          <a:prstGeom prst="rect">
            <a:avLst/>
          </a:prstGeom>
        </p:spPr>
      </p:pic>
    </p:spTree>
    <p:extLst>
      <p:ext uri="{BB962C8B-B14F-4D97-AF65-F5344CB8AC3E}">
        <p14:creationId xmlns:p14="http://schemas.microsoft.com/office/powerpoint/2010/main" val="2038546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00454E"/>
                </a:solidFill>
                <a:latin typeface="Lato" panose="020F0502020204030203"/>
              </a:defRPr>
            </a:lvl1pPr>
            <a:lvl2pPr>
              <a:defRPr>
                <a:solidFill>
                  <a:srgbClr val="00454E"/>
                </a:solidFill>
                <a:latin typeface="Lato" panose="020F0502020204030203"/>
              </a:defRPr>
            </a:lvl2pPr>
            <a:lvl3pPr>
              <a:defRPr>
                <a:solidFill>
                  <a:srgbClr val="00454E"/>
                </a:solidFill>
                <a:latin typeface="Lato" panose="020F0502020204030203"/>
              </a:defRPr>
            </a:lvl3pPr>
            <a:lvl4pPr>
              <a:defRPr>
                <a:solidFill>
                  <a:srgbClr val="00454E"/>
                </a:solidFill>
                <a:latin typeface="Lato" panose="020F0502020204030203"/>
              </a:defRPr>
            </a:lvl4pPr>
            <a:lvl5pPr>
              <a:defRPr>
                <a:solidFill>
                  <a:srgbClr val="00454E"/>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1"/>
          <p:cNvSpPr>
            <a:spLocks noGrp="1"/>
          </p:cNvSpPr>
          <p:nvPr>
            <p:ph type="title" hasCustomPrompt="1"/>
          </p:nvPr>
        </p:nvSpPr>
        <p:spPr>
          <a:xfrm>
            <a:off x="314325" y="783512"/>
            <a:ext cx="10515600" cy="659913"/>
          </a:xfrm>
          <a:prstGeom prst="rect">
            <a:avLst/>
          </a:prstGeom>
        </p:spPr>
        <p:txBody>
          <a:bodyPr>
            <a:no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26030304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9" y="0"/>
            <a:ext cx="12182140" cy="6858000"/>
          </a:xfrm>
          <a:prstGeom prst="rect">
            <a:avLst/>
          </a:prstGeom>
        </p:spPr>
      </p:pic>
      <p:sp>
        <p:nvSpPr>
          <p:cNvPr id="5" name="Title 1"/>
          <p:cNvSpPr>
            <a:spLocks noGrp="1"/>
          </p:cNvSpPr>
          <p:nvPr>
            <p:ph type="ctrTitle" hasCustomPrompt="1"/>
          </p:nvPr>
        </p:nvSpPr>
        <p:spPr>
          <a:xfrm>
            <a:off x="1523999" y="2973135"/>
            <a:ext cx="9144000" cy="911729"/>
          </a:xfrm>
          <a:prstGeom prst="rect">
            <a:avLst/>
          </a:prstGeom>
        </p:spPr>
        <p:txBody>
          <a:bodyPr anchor="b">
            <a:normAutofit/>
          </a:bodyPr>
          <a:lstStyle>
            <a:lvl1pPr algn="ctr">
              <a:defRPr sz="6000">
                <a:solidFill>
                  <a:schemeClr val="bg1"/>
                </a:solidFill>
                <a:latin typeface="Lato" panose="020F0502020204030203"/>
              </a:defRPr>
            </a:lvl1pPr>
          </a:lstStyle>
          <a:p>
            <a:r>
              <a:rPr lang="en-US" dirty="0"/>
              <a:t>Title</a:t>
            </a:r>
          </a:p>
        </p:txBody>
      </p:sp>
      <p:sp>
        <p:nvSpPr>
          <p:cNvPr id="6" name="TextBox 5"/>
          <p:cNvSpPr txBox="1"/>
          <p:nvPr userDrawn="1"/>
        </p:nvSpPr>
        <p:spPr>
          <a:xfrm>
            <a:off x="150920" y="6391922"/>
            <a:ext cx="7244179" cy="646331"/>
          </a:xfrm>
          <a:prstGeom prst="rect">
            <a:avLst/>
          </a:prstGeom>
          <a:noFill/>
        </p:spPr>
        <p:txBody>
          <a:bodyPr wrap="square" rtlCol="0">
            <a:spAutoFit/>
          </a:bodyPr>
          <a:lstStyle/>
          <a:p>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When health becomes a challenge, we will be your</a:t>
            </a:r>
          </a:p>
          <a:p>
            <a:endParaRPr lang="en-US" dirty="0">
              <a:solidFill>
                <a:schemeClr val="bg1"/>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27348" y="6465020"/>
            <a:ext cx="1286203" cy="241754"/>
          </a:xfrm>
          <a:prstGeom prst="rect">
            <a:avLst/>
          </a:prstGeom>
        </p:spPr>
      </p:pic>
    </p:spTree>
    <p:extLst>
      <p:ext uri="{BB962C8B-B14F-4D97-AF65-F5344CB8AC3E}">
        <p14:creationId xmlns:p14="http://schemas.microsoft.com/office/powerpoint/2010/main" val="20777208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712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1"/>
          <p:cNvSpPr>
            <a:spLocks noGrp="1"/>
          </p:cNvSpPr>
          <p:nvPr>
            <p:ph type="title" hasCustomPrompt="1"/>
          </p:nvPr>
        </p:nvSpPr>
        <p:spPr>
          <a:xfrm>
            <a:off x="838200" y="500062"/>
            <a:ext cx="10515600" cy="1325563"/>
          </a:xfrm>
          <a:prstGeom prst="rect">
            <a:avLst/>
          </a:prstGeom>
        </p:spPr>
        <p:txBody>
          <a:bodyPr>
            <a:norm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869411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285750" indent="-285750">
              <a:buFont typeface="Arial" panose="020B0604020202020204" pitchFamily="34" charset="0"/>
              <a:buChar char="•"/>
              <a:defRPr sz="1600">
                <a:solidFill>
                  <a:srgbClr val="00454E"/>
                </a:solidFill>
              </a:defRPr>
            </a:lvl1pPr>
            <a:lvl2pPr marL="742950" indent="-285750">
              <a:buFont typeface="Arial" panose="020B0604020202020204" pitchFamily="34" charset="0"/>
              <a:buChar char="•"/>
              <a:defRPr sz="1400">
                <a:solidFill>
                  <a:srgbClr val="00454E"/>
                </a:solidFill>
              </a:defRPr>
            </a:lvl2pPr>
            <a:lvl3pPr marL="1085850" indent="-171450">
              <a:buFont typeface="Arial" panose="020B0604020202020204" pitchFamily="34" charset="0"/>
              <a:buChar char="•"/>
              <a:defRPr sz="1200">
                <a:solidFill>
                  <a:srgbClr val="00454E"/>
                </a:solidFill>
              </a:defRPr>
            </a:lvl3pPr>
            <a:lvl4pPr marL="1543050" indent="-171450">
              <a:buFont typeface="Arial" panose="020B0604020202020204" pitchFamily="34" charset="0"/>
              <a:buChar char="•"/>
              <a:defRPr sz="1000">
                <a:solidFill>
                  <a:srgbClr val="00454E"/>
                </a:solidFill>
              </a:defRPr>
            </a:lvl4pPr>
            <a:lvl5pPr marL="2000250" indent="-171450">
              <a:buFont typeface="Arial" panose="020B0604020202020204" pitchFamily="34" charset="0"/>
              <a:buChar char="•"/>
              <a:defRPr sz="1000">
                <a:solidFill>
                  <a:srgbClr val="00454E"/>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8" name="Title 11"/>
          <p:cNvSpPr>
            <a:spLocks noGrp="1"/>
          </p:cNvSpPr>
          <p:nvPr>
            <p:ph type="title" hasCustomPrompt="1"/>
          </p:nvPr>
        </p:nvSpPr>
        <p:spPr>
          <a:xfrm>
            <a:off x="839788" y="1222492"/>
            <a:ext cx="3932237" cy="450192"/>
          </a:xfrm>
          <a:prstGeom prst="rect">
            <a:avLst/>
          </a:prstGeom>
        </p:spPr>
        <p:txBody>
          <a:bodyPr>
            <a:normAutofit/>
          </a:bodyPr>
          <a:lstStyle>
            <a:lvl1pPr>
              <a:defRPr sz="36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4111398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00454E"/>
                </a:solidFill>
                <a:latin typeface="Lato" panose="020F0502020204030203"/>
              </a:defRPr>
            </a:lvl1pPr>
            <a:lvl2pPr>
              <a:defRPr>
                <a:solidFill>
                  <a:srgbClr val="00454E"/>
                </a:solidFill>
                <a:latin typeface="Lato" panose="020F0502020204030203"/>
              </a:defRPr>
            </a:lvl2pPr>
            <a:lvl3pPr>
              <a:defRPr>
                <a:solidFill>
                  <a:srgbClr val="00454E"/>
                </a:solidFill>
                <a:latin typeface="Lato" panose="020F0502020204030203"/>
              </a:defRPr>
            </a:lvl3pPr>
            <a:lvl4pPr>
              <a:defRPr>
                <a:solidFill>
                  <a:srgbClr val="00454E"/>
                </a:solidFill>
                <a:latin typeface="Lato" panose="020F0502020204030203"/>
              </a:defRPr>
            </a:lvl4pPr>
            <a:lvl5pPr>
              <a:defRPr>
                <a:solidFill>
                  <a:srgbClr val="00454E"/>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hasCustomPrompt="1"/>
          </p:nvPr>
        </p:nvSpPr>
        <p:spPr>
          <a:xfrm>
            <a:off x="314325" y="783512"/>
            <a:ext cx="10515600" cy="659913"/>
          </a:xfrm>
          <a:prstGeom prst="rect">
            <a:avLst/>
          </a:prstGeom>
        </p:spPr>
        <p:txBody>
          <a:bodyPr>
            <a:no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29061233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p:nvPr userDrawn="1"/>
        </p:nvSpPr>
        <p:spPr>
          <a:xfrm>
            <a:off x="4445000" y="0"/>
            <a:ext cx="7747000" cy="6858000"/>
          </a:xfrm>
          <a:prstGeom prst="rect">
            <a:avLst/>
          </a:prstGeom>
          <a:solidFill>
            <a:srgbClr val="00454E"/>
          </a:solidFill>
          <a:ln w="0">
            <a:solidFill>
              <a:srgbClr val="7EA8A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4555"/>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605" y="1689028"/>
            <a:ext cx="3460062" cy="2752600"/>
          </a:xfrm>
          <a:prstGeom prst="rect">
            <a:avLst/>
          </a:prstGeom>
        </p:spPr>
      </p:pic>
      <p:sp>
        <p:nvSpPr>
          <p:cNvPr id="9" name="Rectangle 8"/>
          <p:cNvSpPr/>
          <p:nvPr userDrawn="1"/>
        </p:nvSpPr>
        <p:spPr>
          <a:xfrm>
            <a:off x="89428" y="4603678"/>
            <a:ext cx="4080405" cy="646331"/>
          </a:xfrm>
          <a:prstGeom prst="rect">
            <a:avLst/>
          </a:prstGeom>
        </p:spPr>
        <p:txBody>
          <a:bodyPr wrap="square">
            <a:spAutoFit/>
          </a:bodyPr>
          <a:lstStyle/>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When health becomes a challenge, </a:t>
            </a:r>
          </a:p>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we will be your haven.</a:t>
            </a:r>
          </a:p>
        </p:txBody>
      </p:sp>
      <p:cxnSp>
        <p:nvCxnSpPr>
          <p:cNvPr id="11" name="Straight Connector 10"/>
          <p:cNvCxnSpPr/>
          <p:nvPr userDrawn="1"/>
        </p:nvCxnSpPr>
        <p:spPr>
          <a:xfrm>
            <a:off x="8094705" y="3521332"/>
            <a:ext cx="447589" cy="0"/>
          </a:xfrm>
          <a:prstGeom prst="line">
            <a:avLst/>
          </a:prstGeom>
          <a:ln w="31750">
            <a:solidFill>
              <a:srgbClr val="F38B00"/>
            </a:solidFill>
          </a:ln>
          <a:effectLst/>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hasCustomPrompt="1"/>
          </p:nvPr>
        </p:nvSpPr>
        <p:spPr>
          <a:xfrm>
            <a:off x="5404701" y="2620537"/>
            <a:ext cx="5827596" cy="715304"/>
          </a:xfrm>
          <a:prstGeom prst="rect">
            <a:avLst/>
          </a:prstGeom>
        </p:spPr>
        <p:txBody>
          <a:bodyPr anchor="b">
            <a:normAutofit/>
          </a:bodyPr>
          <a:lstStyle>
            <a:lvl1pPr algn="ctr">
              <a:defRPr sz="4000">
                <a:solidFill>
                  <a:schemeClr val="bg1"/>
                </a:solidFill>
                <a:latin typeface="Lato" panose="020F0502020204030203"/>
              </a:defRPr>
            </a:lvl1pPr>
          </a:lstStyle>
          <a:p>
            <a:r>
              <a:rPr lang="en-US" dirty="0"/>
              <a:t>Title</a:t>
            </a:r>
          </a:p>
        </p:txBody>
      </p:sp>
      <p:sp>
        <p:nvSpPr>
          <p:cNvPr id="20" name="Content Placeholder 19"/>
          <p:cNvSpPr>
            <a:spLocks noGrp="1"/>
          </p:cNvSpPr>
          <p:nvPr>
            <p:ph sz="quarter" idx="10" hasCustomPrompt="1"/>
          </p:nvPr>
        </p:nvSpPr>
        <p:spPr>
          <a:xfrm>
            <a:off x="6210299" y="3769156"/>
            <a:ext cx="4216400" cy="590971"/>
          </a:xfrm>
          <a:prstGeom prst="rect">
            <a:avLst/>
          </a:prstGeom>
        </p:spPr>
        <p:txBody>
          <a:bodyPr/>
          <a:lstStyle>
            <a:lvl1pPr marL="0" indent="0" algn="ctr">
              <a:buNone/>
              <a:defRPr>
                <a:solidFill>
                  <a:schemeClr val="bg1"/>
                </a:solidFill>
              </a:defRPr>
            </a:lvl1pPr>
          </a:lstStyle>
          <a:p>
            <a:pPr lvl="0"/>
            <a:r>
              <a:rPr lang="en-US" dirty="0"/>
              <a:t>SUBTITLE</a:t>
            </a:r>
          </a:p>
        </p:txBody>
      </p:sp>
      <p:sp>
        <p:nvSpPr>
          <p:cNvPr id="21" name="Rectangle 20"/>
          <p:cNvSpPr/>
          <p:nvPr userDrawn="1"/>
        </p:nvSpPr>
        <p:spPr>
          <a:xfrm>
            <a:off x="89428" y="6110868"/>
            <a:ext cx="891879" cy="624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85388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9" y="0"/>
            <a:ext cx="12182140" cy="6858000"/>
          </a:xfrm>
          <a:prstGeom prst="rect">
            <a:avLst/>
          </a:prstGeom>
        </p:spPr>
      </p:pic>
      <p:sp>
        <p:nvSpPr>
          <p:cNvPr id="5" name="Title 1"/>
          <p:cNvSpPr>
            <a:spLocks noGrp="1"/>
          </p:cNvSpPr>
          <p:nvPr>
            <p:ph type="ctrTitle" hasCustomPrompt="1"/>
          </p:nvPr>
        </p:nvSpPr>
        <p:spPr>
          <a:xfrm>
            <a:off x="1523999" y="2973135"/>
            <a:ext cx="9144000" cy="911729"/>
          </a:xfrm>
          <a:prstGeom prst="rect">
            <a:avLst/>
          </a:prstGeom>
        </p:spPr>
        <p:txBody>
          <a:bodyPr anchor="b">
            <a:normAutofit/>
          </a:bodyPr>
          <a:lstStyle>
            <a:lvl1pPr algn="ctr">
              <a:defRPr sz="6000">
                <a:solidFill>
                  <a:schemeClr val="bg1"/>
                </a:solidFill>
                <a:latin typeface="Lato" panose="020F0502020204030203"/>
              </a:defRPr>
            </a:lvl1pPr>
          </a:lstStyle>
          <a:p>
            <a:r>
              <a:rPr lang="en-US" dirty="0"/>
              <a:t>Title</a:t>
            </a:r>
          </a:p>
        </p:txBody>
      </p:sp>
      <p:sp>
        <p:nvSpPr>
          <p:cNvPr id="6" name="TextBox 5"/>
          <p:cNvSpPr txBox="1"/>
          <p:nvPr userDrawn="1"/>
        </p:nvSpPr>
        <p:spPr>
          <a:xfrm>
            <a:off x="150920" y="6391922"/>
            <a:ext cx="7244179" cy="646331"/>
          </a:xfrm>
          <a:prstGeom prst="rect">
            <a:avLst/>
          </a:prstGeom>
          <a:noFill/>
        </p:spPr>
        <p:txBody>
          <a:bodyPr wrap="square" rtlCol="0">
            <a:spAutoFit/>
          </a:bodyPr>
          <a:lstStyle/>
          <a:p>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When health becomes a challenge, we will be your</a:t>
            </a:r>
          </a:p>
          <a:p>
            <a:endParaRPr lang="en-US" dirty="0">
              <a:solidFill>
                <a:schemeClr val="bg1"/>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27348" y="6465020"/>
            <a:ext cx="1286203" cy="241754"/>
          </a:xfrm>
          <a:prstGeom prst="rect">
            <a:avLst/>
          </a:prstGeom>
        </p:spPr>
      </p:pic>
    </p:spTree>
    <p:extLst>
      <p:ext uri="{BB962C8B-B14F-4D97-AF65-F5344CB8AC3E}">
        <p14:creationId xmlns:p14="http://schemas.microsoft.com/office/powerpoint/2010/main" val="1159942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04D22-B945-4701-93F5-95EBD8BE0D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2BC78B-C471-4BE0-ABBF-E68CD00110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36F7BF-4812-43BD-B7C4-66CC5454EEC8}"/>
              </a:ext>
            </a:extLst>
          </p:cNvPr>
          <p:cNvSpPr>
            <a:spLocks noGrp="1"/>
          </p:cNvSpPr>
          <p:nvPr>
            <p:ph type="dt" sz="half" idx="10"/>
          </p:nvPr>
        </p:nvSpPr>
        <p:spPr/>
        <p:txBody>
          <a:bodyPr/>
          <a:lstStyle/>
          <a:p>
            <a:fld id="{03B3EFB5-0855-4982-870B-DDD7F37D784C}" type="datetimeFigureOut">
              <a:rPr lang="en-US" smtClean="0"/>
              <a:t>9/14/2023</a:t>
            </a:fld>
            <a:endParaRPr lang="en-US" dirty="0"/>
          </a:p>
        </p:txBody>
      </p:sp>
      <p:sp>
        <p:nvSpPr>
          <p:cNvPr id="5" name="Footer Placeholder 4">
            <a:extLst>
              <a:ext uri="{FF2B5EF4-FFF2-40B4-BE49-F238E27FC236}">
                <a16:creationId xmlns:a16="http://schemas.microsoft.com/office/drawing/2014/main" id="{91B8DE4A-912E-45DB-986B-B5CC3B3930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4E5E27-CF21-4556-9A98-9F23785E103C}"/>
              </a:ext>
            </a:extLst>
          </p:cNvPr>
          <p:cNvSpPr>
            <a:spLocks noGrp="1"/>
          </p:cNvSpPr>
          <p:nvPr>
            <p:ph type="sldNum" sz="quarter" idx="12"/>
          </p:nvPr>
        </p:nvSpPr>
        <p:spPr/>
        <p:txBody>
          <a:bodyPr/>
          <a:lstStyle/>
          <a:p>
            <a:fld id="{975D8820-2CA1-473A-B0FD-1866140001A7}" type="slidenum">
              <a:rPr lang="en-US" smtClean="0"/>
              <a:t>‹#›</a:t>
            </a:fld>
            <a:endParaRPr lang="en-US" dirty="0"/>
          </a:p>
        </p:txBody>
      </p:sp>
    </p:spTree>
    <p:extLst>
      <p:ext uri="{BB962C8B-B14F-4D97-AF65-F5344CB8AC3E}">
        <p14:creationId xmlns:p14="http://schemas.microsoft.com/office/powerpoint/2010/main" val="568304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FBA33-FC18-4950-9DEB-603B5825B0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0D750-624B-480E-AAC0-94CCD40922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C79347-5BBB-4FCE-90D3-EE6735AC0BB2}"/>
              </a:ext>
            </a:extLst>
          </p:cNvPr>
          <p:cNvSpPr>
            <a:spLocks noGrp="1"/>
          </p:cNvSpPr>
          <p:nvPr>
            <p:ph type="dt" sz="half" idx="10"/>
          </p:nvPr>
        </p:nvSpPr>
        <p:spPr/>
        <p:txBody>
          <a:bodyPr/>
          <a:lstStyle/>
          <a:p>
            <a:fld id="{03B3EFB5-0855-4982-870B-DDD7F37D784C}" type="datetimeFigureOut">
              <a:rPr lang="en-US" smtClean="0"/>
              <a:t>9/14/2023</a:t>
            </a:fld>
            <a:endParaRPr lang="en-US" dirty="0"/>
          </a:p>
        </p:txBody>
      </p:sp>
      <p:sp>
        <p:nvSpPr>
          <p:cNvPr id="5" name="Footer Placeholder 4">
            <a:extLst>
              <a:ext uri="{FF2B5EF4-FFF2-40B4-BE49-F238E27FC236}">
                <a16:creationId xmlns:a16="http://schemas.microsoft.com/office/drawing/2014/main" id="{09F7EBF5-0185-4584-A887-240425F4B8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71287D-2622-4EF9-9ADE-01C5DC9379A1}"/>
              </a:ext>
            </a:extLst>
          </p:cNvPr>
          <p:cNvSpPr>
            <a:spLocks noGrp="1"/>
          </p:cNvSpPr>
          <p:nvPr>
            <p:ph type="sldNum" sz="quarter" idx="12"/>
          </p:nvPr>
        </p:nvSpPr>
        <p:spPr/>
        <p:txBody>
          <a:bodyPr/>
          <a:lstStyle/>
          <a:p>
            <a:fld id="{975D8820-2CA1-473A-B0FD-1866140001A7}" type="slidenum">
              <a:rPr lang="en-US" smtClean="0"/>
              <a:t>‹#›</a:t>
            </a:fld>
            <a:endParaRPr lang="en-US" dirty="0"/>
          </a:p>
        </p:txBody>
      </p:sp>
    </p:spTree>
    <p:extLst>
      <p:ext uri="{BB962C8B-B14F-4D97-AF65-F5344CB8AC3E}">
        <p14:creationId xmlns:p14="http://schemas.microsoft.com/office/powerpoint/2010/main" val="2715822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8369A-4DDD-495C-BC45-6B6623CE69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1CCF54-C365-4B03-AD4A-983BC3ADCF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D7A19F-34E0-4223-8B84-9DA63ABD7D42}"/>
              </a:ext>
            </a:extLst>
          </p:cNvPr>
          <p:cNvSpPr>
            <a:spLocks noGrp="1"/>
          </p:cNvSpPr>
          <p:nvPr>
            <p:ph type="dt" sz="half" idx="10"/>
          </p:nvPr>
        </p:nvSpPr>
        <p:spPr/>
        <p:txBody>
          <a:bodyPr/>
          <a:lstStyle/>
          <a:p>
            <a:fld id="{03B3EFB5-0855-4982-870B-DDD7F37D784C}" type="datetimeFigureOut">
              <a:rPr lang="en-US" smtClean="0"/>
              <a:t>9/14/2023</a:t>
            </a:fld>
            <a:endParaRPr lang="en-US" dirty="0"/>
          </a:p>
        </p:txBody>
      </p:sp>
      <p:sp>
        <p:nvSpPr>
          <p:cNvPr id="5" name="Footer Placeholder 4">
            <a:extLst>
              <a:ext uri="{FF2B5EF4-FFF2-40B4-BE49-F238E27FC236}">
                <a16:creationId xmlns:a16="http://schemas.microsoft.com/office/drawing/2014/main" id="{77CEE233-1990-46E9-BA6A-268A8BB429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448F5D-C571-42DC-9F42-91892B316647}"/>
              </a:ext>
            </a:extLst>
          </p:cNvPr>
          <p:cNvSpPr>
            <a:spLocks noGrp="1"/>
          </p:cNvSpPr>
          <p:nvPr>
            <p:ph type="sldNum" sz="quarter" idx="12"/>
          </p:nvPr>
        </p:nvSpPr>
        <p:spPr/>
        <p:txBody>
          <a:bodyPr/>
          <a:lstStyle/>
          <a:p>
            <a:fld id="{975D8820-2CA1-473A-B0FD-1866140001A7}" type="slidenum">
              <a:rPr lang="en-US" smtClean="0"/>
              <a:t>‹#›</a:t>
            </a:fld>
            <a:endParaRPr lang="en-US" dirty="0"/>
          </a:p>
        </p:txBody>
      </p:sp>
    </p:spTree>
    <p:extLst>
      <p:ext uri="{BB962C8B-B14F-4D97-AF65-F5344CB8AC3E}">
        <p14:creationId xmlns:p14="http://schemas.microsoft.com/office/powerpoint/2010/main" val="2930676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D6AC-B889-4F71-A9D4-545D325B34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BDA046-44A7-4E82-99D6-1032842408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E30D30-41B2-4DCC-A86E-F7CB786BFBD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0CEC4C-70B7-4902-AFE7-3D398A6A7BD9}"/>
              </a:ext>
            </a:extLst>
          </p:cNvPr>
          <p:cNvSpPr>
            <a:spLocks noGrp="1"/>
          </p:cNvSpPr>
          <p:nvPr>
            <p:ph type="dt" sz="half" idx="10"/>
          </p:nvPr>
        </p:nvSpPr>
        <p:spPr/>
        <p:txBody>
          <a:bodyPr/>
          <a:lstStyle/>
          <a:p>
            <a:fld id="{03B3EFB5-0855-4982-870B-DDD7F37D784C}" type="datetimeFigureOut">
              <a:rPr lang="en-US" smtClean="0"/>
              <a:t>9/14/2023</a:t>
            </a:fld>
            <a:endParaRPr lang="en-US" dirty="0"/>
          </a:p>
        </p:txBody>
      </p:sp>
      <p:sp>
        <p:nvSpPr>
          <p:cNvPr id="6" name="Footer Placeholder 5">
            <a:extLst>
              <a:ext uri="{FF2B5EF4-FFF2-40B4-BE49-F238E27FC236}">
                <a16:creationId xmlns:a16="http://schemas.microsoft.com/office/drawing/2014/main" id="{0C0CC542-45FD-4F04-8C3E-DC4C5975661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B040E9-0C1C-4B70-8189-D96828712C42}"/>
              </a:ext>
            </a:extLst>
          </p:cNvPr>
          <p:cNvSpPr>
            <a:spLocks noGrp="1"/>
          </p:cNvSpPr>
          <p:nvPr>
            <p:ph type="sldNum" sz="quarter" idx="12"/>
          </p:nvPr>
        </p:nvSpPr>
        <p:spPr/>
        <p:txBody>
          <a:bodyPr/>
          <a:lstStyle/>
          <a:p>
            <a:fld id="{975D8820-2CA1-473A-B0FD-1866140001A7}" type="slidenum">
              <a:rPr lang="en-US" smtClean="0"/>
              <a:t>‹#›</a:t>
            </a:fld>
            <a:endParaRPr lang="en-US" dirty="0"/>
          </a:p>
        </p:txBody>
      </p:sp>
    </p:spTree>
    <p:extLst>
      <p:ext uri="{BB962C8B-B14F-4D97-AF65-F5344CB8AC3E}">
        <p14:creationId xmlns:p14="http://schemas.microsoft.com/office/powerpoint/2010/main" val="5528219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D75C6-C785-4E31-8BF9-9CEEFA13E4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53A92E-643A-49B3-9CFB-71AEFC17F1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FB4AD70-27C1-4AF5-8FC1-E15C01ABEF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348E67-57CA-4740-B1B4-A43CF01F16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914BC17-C74D-4C69-B1E7-D6956D7A4FA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CFB808-B484-46A0-AC44-FC5743ADB357}"/>
              </a:ext>
            </a:extLst>
          </p:cNvPr>
          <p:cNvSpPr>
            <a:spLocks noGrp="1"/>
          </p:cNvSpPr>
          <p:nvPr>
            <p:ph type="dt" sz="half" idx="10"/>
          </p:nvPr>
        </p:nvSpPr>
        <p:spPr/>
        <p:txBody>
          <a:bodyPr/>
          <a:lstStyle/>
          <a:p>
            <a:fld id="{03B3EFB5-0855-4982-870B-DDD7F37D784C}" type="datetimeFigureOut">
              <a:rPr lang="en-US" smtClean="0"/>
              <a:t>9/14/2023</a:t>
            </a:fld>
            <a:endParaRPr lang="en-US" dirty="0"/>
          </a:p>
        </p:txBody>
      </p:sp>
      <p:sp>
        <p:nvSpPr>
          <p:cNvPr id="8" name="Footer Placeholder 7">
            <a:extLst>
              <a:ext uri="{FF2B5EF4-FFF2-40B4-BE49-F238E27FC236}">
                <a16:creationId xmlns:a16="http://schemas.microsoft.com/office/drawing/2014/main" id="{85965E6D-898F-49C9-9C72-F6A9F3A2E7F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E1926D8-A969-4AC7-8470-F9250AB90559}"/>
              </a:ext>
            </a:extLst>
          </p:cNvPr>
          <p:cNvSpPr>
            <a:spLocks noGrp="1"/>
          </p:cNvSpPr>
          <p:nvPr>
            <p:ph type="sldNum" sz="quarter" idx="12"/>
          </p:nvPr>
        </p:nvSpPr>
        <p:spPr/>
        <p:txBody>
          <a:bodyPr/>
          <a:lstStyle/>
          <a:p>
            <a:fld id="{975D8820-2CA1-473A-B0FD-1866140001A7}" type="slidenum">
              <a:rPr lang="en-US" smtClean="0"/>
              <a:t>‹#›</a:t>
            </a:fld>
            <a:endParaRPr lang="en-US" dirty="0"/>
          </a:p>
        </p:txBody>
      </p:sp>
    </p:spTree>
    <p:extLst>
      <p:ext uri="{BB962C8B-B14F-4D97-AF65-F5344CB8AC3E}">
        <p14:creationId xmlns:p14="http://schemas.microsoft.com/office/powerpoint/2010/main" val="656971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E91B6-E6AE-4134-8206-F3233D05DB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06C479-2B87-4D2A-B68C-977D867CA8F6}"/>
              </a:ext>
            </a:extLst>
          </p:cNvPr>
          <p:cNvSpPr>
            <a:spLocks noGrp="1"/>
          </p:cNvSpPr>
          <p:nvPr>
            <p:ph type="dt" sz="half" idx="10"/>
          </p:nvPr>
        </p:nvSpPr>
        <p:spPr/>
        <p:txBody>
          <a:bodyPr/>
          <a:lstStyle/>
          <a:p>
            <a:fld id="{03B3EFB5-0855-4982-870B-DDD7F37D784C}" type="datetimeFigureOut">
              <a:rPr lang="en-US" smtClean="0"/>
              <a:t>9/14/2023</a:t>
            </a:fld>
            <a:endParaRPr lang="en-US" dirty="0"/>
          </a:p>
        </p:txBody>
      </p:sp>
      <p:sp>
        <p:nvSpPr>
          <p:cNvPr id="4" name="Footer Placeholder 3">
            <a:extLst>
              <a:ext uri="{FF2B5EF4-FFF2-40B4-BE49-F238E27FC236}">
                <a16:creationId xmlns:a16="http://schemas.microsoft.com/office/drawing/2014/main" id="{D4FF7B0E-BCAA-4AB0-B116-02497DB684F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CA0EBA5-5ECC-4369-B567-F9BEB8B0B5CA}"/>
              </a:ext>
            </a:extLst>
          </p:cNvPr>
          <p:cNvSpPr>
            <a:spLocks noGrp="1"/>
          </p:cNvSpPr>
          <p:nvPr>
            <p:ph type="sldNum" sz="quarter" idx="12"/>
          </p:nvPr>
        </p:nvSpPr>
        <p:spPr/>
        <p:txBody>
          <a:bodyPr/>
          <a:lstStyle/>
          <a:p>
            <a:fld id="{975D8820-2CA1-473A-B0FD-1866140001A7}" type="slidenum">
              <a:rPr lang="en-US" smtClean="0"/>
              <a:t>‹#›</a:t>
            </a:fld>
            <a:endParaRPr lang="en-US" dirty="0"/>
          </a:p>
        </p:txBody>
      </p:sp>
    </p:spTree>
    <p:extLst>
      <p:ext uri="{BB962C8B-B14F-4D97-AF65-F5344CB8AC3E}">
        <p14:creationId xmlns:p14="http://schemas.microsoft.com/office/powerpoint/2010/main" val="2857634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D49DAF-4701-48FF-A013-48C570651614}"/>
              </a:ext>
            </a:extLst>
          </p:cNvPr>
          <p:cNvSpPr>
            <a:spLocks noGrp="1"/>
          </p:cNvSpPr>
          <p:nvPr>
            <p:ph type="dt" sz="half" idx="10"/>
          </p:nvPr>
        </p:nvSpPr>
        <p:spPr/>
        <p:txBody>
          <a:bodyPr/>
          <a:lstStyle/>
          <a:p>
            <a:fld id="{03B3EFB5-0855-4982-870B-DDD7F37D784C}" type="datetimeFigureOut">
              <a:rPr lang="en-US" smtClean="0"/>
              <a:t>9/14/2023</a:t>
            </a:fld>
            <a:endParaRPr lang="en-US" dirty="0"/>
          </a:p>
        </p:txBody>
      </p:sp>
      <p:sp>
        <p:nvSpPr>
          <p:cNvPr id="3" name="Footer Placeholder 2">
            <a:extLst>
              <a:ext uri="{FF2B5EF4-FFF2-40B4-BE49-F238E27FC236}">
                <a16:creationId xmlns:a16="http://schemas.microsoft.com/office/drawing/2014/main" id="{71217E23-B594-41D7-A652-CB88045F89D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93DF8C5-999B-42C4-AA25-5A5E48443298}"/>
              </a:ext>
            </a:extLst>
          </p:cNvPr>
          <p:cNvSpPr>
            <a:spLocks noGrp="1"/>
          </p:cNvSpPr>
          <p:nvPr>
            <p:ph type="sldNum" sz="quarter" idx="12"/>
          </p:nvPr>
        </p:nvSpPr>
        <p:spPr/>
        <p:txBody>
          <a:bodyPr/>
          <a:lstStyle/>
          <a:p>
            <a:fld id="{975D8820-2CA1-473A-B0FD-1866140001A7}" type="slidenum">
              <a:rPr lang="en-US" smtClean="0"/>
              <a:t>‹#›</a:t>
            </a:fld>
            <a:endParaRPr lang="en-US" dirty="0"/>
          </a:p>
        </p:txBody>
      </p:sp>
    </p:spTree>
    <p:extLst>
      <p:ext uri="{BB962C8B-B14F-4D97-AF65-F5344CB8AC3E}">
        <p14:creationId xmlns:p14="http://schemas.microsoft.com/office/powerpoint/2010/main" val="727701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D01D-33F1-42AF-8293-FB3A19DDA5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F102EB-BC4B-4805-905E-294DC00374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90E2F3-2D86-4AD1-9545-DE8619933B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070F2A-5E20-425B-801C-05E878C33DDB}"/>
              </a:ext>
            </a:extLst>
          </p:cNvPr>
          <p:cNvSpPr>
            <a:spLocks noGrp="1"/>
          </p:cNvSpPr>
          <p:nvPr>
            <p:ph type="dt" sz="half" idx="10"/>
          </p:nvPr>
        </p:nvSpPr>
        <p:spPr/>
        <p:txBody>
          <a:bodyPr/>
          <a:lstStyle/>
          <a:p>
            <a:fld id="{03B3EFB5-0855-4982-870B-DDD7F37D784C}" type="datetimeFigureOut">
              <a:rPr lang="en-US" smtClean="0"/>
              <a:t>9/14/2023</a:t>
            </a:fld>
            <a:endParaRPr lang="en-US" dirty="0"/>
          </a:p>
        </p:txBody>
      </p:sp>
      <p:sp>
        <p:nvSpPr>
          <p:cNvPr id="6" name="Footer Placeholder 5">
            <a:extLst>
              <a:ext uri="{FF2B5EF4-FFF2-40B4-BE49-F238E27FC236}">
                <a16:creationId xmlns:a16="http://schemas.microsoft.com/office/drawing/2014/main" id="{081EEF06-224B-4AA9-8082-E925B7DD881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9A24253-01A1-4943-9847-FE4CA0AE7EFF}"/>
              </a:ext>
            </a:extLst>
          </p:cNvPr>
          <p:cNvSpPr>
            <a:spLocks noGrp="1"/>
          </p:cNvSpPr>
          <p:nvPr>
            <p:ph type="sldNum" sz="quarter" idx="12"/>
          </p:nvPr>
        </p:nvSpPr>
        <p:spPr/>
        <p:txBody>
          <a:bodyPr/>
          <a:lstStyle/>
          <a:p>
            <a:fld id="{975D8820-2CA1-473A-B0FD-1866140001A7}" type="slidenum">
              <a:rPr lang="en-US" smtClean="0"/>
              <a:t>‹#›</a:t>
            </a:fld>
            <a:endParaRPr lang="en-US" dirty="0"/>
          </a:p>
        </p:txBody>
      </p:sp>
    </p:spTree>
    <p:extLst>
      <p:ext uri="{BB962C8B-B14F-4D97-AF65-F5344CB8AC3E}">
        <p14:creationId xmlns:p14="http://schemas.microsoft.com/office/powerpoint/2010/main" val="8723981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BE159-B740-4819-828A-9A83285CBA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D3CA45-350F-4343-B9AD-6A11FAC5B9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60F7AA-C078-4D8D-9DC4-A89B94793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DF5E9F-2B0E-46A7-BC1E-703BDE47D737}"/>
              </a:ext>
            </a:extLst>
          </p:cNvPr>
          <p:cNvSpPr>
            <a:spLocks noGrp="1"/>
          </p:cNvSpPr>
          <p:nvPr>
            <p:ph type="dt" sz="half" idx="10"/>
          </p:nvPr>
        </p:nvSpPr>
        <p:spPr/>
        <p:txBody>
          <a:bodyPr/>
          <a:lstStyle/>
          <a:p>
            <a:fld id="{03B3EFB5-0855-4982-870B-DDD7F37D784C}" type="datetimeFigureOut">
              <a:rPr lang="en-US" smtClean="0"/>
              <a:t>9/14/2023</a:t>
            </a:fld>
            <a:endParaRPr lang="en-US" dirty="0"/>
          </a:p>
        </p:txBody>
      </p:sp>
      <p:sp>
        <p:nvSpPr>
          <p:cNvPr id="6" name="Footer Placeholder 5">
            <a:extLst>
              <a:ext uri="{FF2B5EF4-FFF2-40B4-BE49-F238E27FC236}">
                <a16:creationId xmlns:a16="http://schemas.microsoft.com/office/drawing/2014/main" id="{F1540F2F-C0EA-429F-B8B5-A5D4AD7FB6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F68ECDF-374F-4BAE-AD00-F3A994216CE5}"/>
              </a:ext>
            </a:extLst>
          </p:cNvPr>
          <p:cNvSpPr>
            <a:spLocks noGrp="1"/>
          </p:cNvSpPr>
          <p:nvPr>
            <p:ph type="sldNum" sz="quarter" idx="12"/>
          </p:nvPr>
        </p:nvSpPr>
        <p:spPr/>
        <p:txBody>
          <a:bodyPr/>
          <a:lstStyle/>
          <a:p>
            <a:fld id="{975D8820-2CA1-473A-B0FD-1866140001A7}" type="slidenum">
              <a:rPr lang="en-US" smtClean="0"/>
              <a:t>‹#›</a:t>
            </a:fld>
            <a:endParaRPr lang="en-US" dirty="0"/>
          </a:p>
        </p:txBody>
      </p:sp>
    </p:spTree>
    <p:extLst>
      <p:ext uri="{BB962C8B-B14F-4D97-AF65-F5344CB8AC3E}">
        <p14:creationId xmlns:p14="http://schemas.microsoft.com/office/powerpoint/2010/main" val="20451792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7B2C0-DC0D-4BB3-91D4-1D0269E626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BB61F8-D109-4790-BB9F-8C284ED117D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ABCDD0-4B2B-4562-AB40-6228287E6E18}"/>
              </a:ext>
            </a:extLst>
          </p:cNvPr>
          <p:cNvSpPr>
            <a:spLocks noGrp="1"/>
          </p:cNvSpPr>
          <p:nvPr>
            <p:ph type="dt" sz="half" idx="10"/>
          </p:nvPr>
        </p:nvSpPr>
        <p:spPr/>
        <p:txBody>
          <a:bodyPr/>
          <a:lstStyle/>
          <a:p>
            <a:fld id="{03B3EFB5-0855-4982-870B-DDD7F37D784C}" type="datetimeFigureOut">
              <a:rPr lang="en-US" smtClean="0"/>
              <a:t>9/14/2023</a:t>
            </a:fld>
            <a:endParaRPr lang="en-US" dirty="0"/>
          </a:p>
        </p:txBody>
      </p:sp>
      <p:sp>
        <p:nvSpPr>
          <p:cNvPr id="5" name="Footer Placeholder 4">
            <a:extLst>
              <a:ext uri="{FF2B5EF4-FFF2-40B4-BE49-F238E27FC236}">
                <a16:creationId xmlns:a16="http://schemas.microsoft.com/office/drawing/2014/main" id="{24A8F3F2-1B6A-4AC8-A1B6-CA57F2D87F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589572-3B75-41AE-A704-4B7E8BDC161A}"/>
              </a:ext>
            </a:extLst>
          </p:cNvPr>
          <p:cNvSpPr>
            <a:spLocks noGrp="1"/>
          </p:cNvSpPr>
          <p:nvPr>
            <p:ph type="sldNum" sz="quarter" idx="12"/>
          </p:nvPr>
        </p:nvSpPr>
        <p:spPr/>
        <p:txBody>
          <a:bodyPr/>
          <a:lstStyle/>
          <a:p>
            <a:fld id="{975D8820-2CA1-473A-B0FD-1866140001A7}" type="slidenum">
              <a:rPr lang="en-US" smtClean="0"/>
              <a:t>‹#›</a:t>
            </a:fld>
            <a:endParaRPr lang="en-US" dirty="0"/>
          </a:p>
        </p:txBody>
      </p:sp>
    </p:spTree>
    <p:extLst>
      <p:ext uri="{BB962C8B-B14F-4D97-AF65-F5344CB8AC3E}">
        <p14:creationId xmlns:p14="http://schemas.microsoft.com/office/powerpoint/2010/main" val="2560849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974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6D99E9-EE7F-444E-9321-B075B6D08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44C4B4-B5D2-4498-84BE-183356312E4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8E34F2-D4E7-401B-8595-1F2DBE9B9F58}"/>
              </a:ext>
            </a:extLst>
          </p:cNvPr>
          <p:cNvSpPr>
            <a:spLocks noGrp="1"/>
          </p:cNvSpPr>
          <p:nvPr>
            <p:ph type="dt" sz="half" idx="10"/>
          </p:nvPr>
        </p:nvSpPr>
        <p:spPr/>
        <p:txBody>
          <a:bodyPr/>
          <a:lstStyle/>
          <a:p>
            <a:fld id="{03B3EFB5-0855-4982-870B-DDD7F37D784C}" type="datetimeFigureOut">
              <a:rPr lang="en-US" smtClean="0"/>
              <a:t>9/14/2023</a:t>
            </a:fld>
            <a:endParaRPr lang="en-US" dirty="0"/>
          </a:p>
        </p:txBody>
      </p:sp>
      <p:sp>
        <p:nvSpPr>
          <p:cNvPr id="5" name="Footer Placeholder 4">
            <a:extLst>
              <a:ext uri="{FF2B5EF4-FFF2-40B4-BE49-F238E27FC236}">
                <a16:creationId xmlns:a16="http://schemas.microsoft.com/office/drawing/2014/main" id="{F20C4DF2-67D1-4C12-9FB7-8901EC748B0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34A38F-6F90-4DDE-8B7E-6EE3D931E063}"/>
              </a:ext>
            </a:extLst>
          </p:cNvPr>
          <p:cNvSpPr>
            <a:spLocks noGrp="1"/>
          </p:cNvSpPr>
          <p:nvPr>
            <p:ph type="sldNum" sz="quarter" idx="12"/>
          </p:nvPr>
        </p:nvSpPr>
        <p:spPr/>
        <p:txBody>
          <a:bodyPr/>
          <a:lstStyle/>
          <a:p>
            <a:fld id="{975D8820-2CA1-473A-B0FD-1866140001A7}" type="slidenum">
              <a:rPr lang="en-US" smtClean="0"/>
              <a:t>‹#›</a:t>
            </a:fld>
            <a:endParaRPr lang="en-US" dirty="0"/>
          </a:p>
        </p:txBody>
      </p:sp>
    </p:spTree>
    <p:extLst>
      <p:ext uri="{BB962C8B-B14F-4D97-AF65-F5344CB8AC3E}">
        <p14:creationId xmlns:p14="http://schemas.microsoft.com/office/powerpoint/2010/main" val="1416545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00454E"/>
                </a:solidFill>
                <a:latin typeface="Lato" panose="020F0502020204030203"/>
              </a:defRPr>
            </a:lvl1pPr>
            <a:lvl2pPr>
              <a:defRPr>
                <a:solidFill>
                  <a:srgbClr val="00454E"/>
                </a:solidFill>
                <a:latin typeface="Lato" panose="020F0502020204030203"/>
              </a:defRPr>
            </a:lvl2pPr>
            <a:lvl3pPr>
              <a:defRPr>
                <a:solidFill>
                  <a:srgbClr val="00454E"/>
                </a:solidFill>
                <a:latin typeface="Lato" panose="020F0502020204030203"/>
              </a:defRPr>
            </a:lvl3pPr>
            <a:lvl4pPr>
              <a:defRPr>
                <a:solidFill>
                  <a:srgbClr val="00454E"/>
                </a:solidFill>
                <a:latin typeface="Lato" panose="020F0502020204030203"/>
              </a:defRPr>
            </a:lvl4pPr>
            <a:lvl5pPr>
              <a:defRPr>
                <a:solidFill>
                  <a:srgbClr val="00454E"/>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hasCustomPrompt="1"/>
          </p:nvPr>
        </p:nvSpPr>
        <p:spPr>
          <a:xfrm>
            <a:off x="314325" y="783512"/>
            <a:ext cx="10515600" cy="659913"/>
          </a:xfrm>
          <a:prstGeom prst="rect">
            <a:avLst/>
          </a:prstGeom>
        </p:spPr>
        <p:txBody>
          <a:bodyPr>
            <a:no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40135465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1"/>
          <p:cNvSpPr>
            <a:spLocks noGrp="1"/>
          </p:cNvSpPr>
          <p:nvPr>
            <p:ph type="title" hasCustomPrompt="1"/>
          </p:nvPr>
        </p:nvSpPr>
        <p:spPr>
          <a:xfrm>
            <a:off x="838200" y="500062"/>
            <a:ext cx="10515600" cy="1325563"/>
          </a:xfrm>
          <a:prstGeom prst="rect">
            <a:avLst/>
          </a:prstGeom>
        </p:spPr>
        <p:txBody>
          <a:bodyPr>
            <a:norm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1508277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285750" indent="-285750">
              <a:buFont typeface="Arial" panose="020B0604020202020204" pitchFamily="34" charset="0"/>
              <a:buChar char="•"/>
              <a:defRPr sz="1600">
                <a:solidFill>
                  <a:srgbClr val="00454E"/>
                </a:solidFill>
              </a:defRPr>
            </a:lvl1pPr>
            <a:lvl2pPr marL="742950" indent="-285750">
              <a:buFont typeface="Arial" panose="020B0604020202020204" pitchFamily="34" charset="0"/>
              <a:buChar char="•"/>
              <a:defRPr sz="1400">
                <a:solidFill>
                  <a:srgbClr val="00454E"/>
                </a:solidFill>
              </a:defRPr>
            </a:lvl2pPr>
            <a:lvl3pPr marL="1085850" indent="-171450">
              <a:buFont typeface="Arial" panose="020B0604020202020204" pitchFamily="34" charset="0"/>
              <a:buChar char="•"/>
              <a:defRPr sz="1200">
                <a:solidFill>
                  <a:srgbClr val="00454E"/>
                </a:solidFill>
              </a:defRPr>
            </a:lvl3pPr>
            <a:lvl4pPr marL="1543050" indent="-171450">
              <a:buFont typeface="Arial" panose="020B0604020202020204" pitchFamily="34" charset="0"/>
              <a:buChar char="•"/>
              <a:defRPr sz="1000">
                <a:solidFill>
                  <a:srgbClr val="00454E"/>
                </a:solidFill>
              </a:defRPr>
            </a:lvl4pPr>
            <a:lvl5pPr marL="2000250" indent="-171450">
              <a:buFont typeface="Arial" panose="020B0604020202020204" pitchFamily="34" charset="0"/>
              <a:buChar char="•"/>
              <a:defRPr sz="1000">
                <a:solidFill>
                  <a:srgbClr val="00454E"/>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8" name="Title 11"/>
          <p:cNvSpPr>
            <a:spLocks noGrp="1"/>
          </p:cNvSpPr>
          <p:nvPr>
            <p:ph type="title" hasCustomPrompt="1"/>
          </p:nvPr>
        </p:nvSpPr>
        <p:spPr>
          <a:xfrm>
            <a:off x="839788" y="1222492"/>
            <a:ext cx="3932237" cy="450192"/>
          </a:xfrm>
          <a:prstGeom prst="rect">
            <a:avLst/>
          </a:prstGeom>
        </p:spPr>
        <p:txBody>
          <a:bodyPr>
            <a:normAutofit/>
          </a:bodyPr>
          <a:lstStyle>
            <a:lvl1pPr>
              <a:defRPr sz="36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30307783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lue V Split Screenl- Title/Transition">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3960907" y="3305897"/>
            <a:ext cx="7485888" cy="405491"/>
          </a:xfrm>
          <a:prstGeom prst="rect">
            <a:avLst/>
          </a:prstGeom>
        </p:spPr>
        <p:txBody>
          <a:bodyPr lIns="0" tIns="0" rIns="0" bIns="0" anchor="ctr" anchorCtr="0"/>
          <a:lstStyle>
            <a:lvl1pPr marL="0" indent="0" algn="l">
              <a:spcBef>
                <a:spcPts val="0"/>
              </a:spcBef>
              <a:buNone/>
              <a:defRPr sz="4000" baseline="0">
                <a:solidFill>
                  <a:schemeClr val="tx1"/>
                </a:solidFill>
                <a:latin typeface="Century Gothic" pitchFamily="34" charset="0"/>
                <a:ea typeface="Tahoma"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Add Title Line 2</a:t>
            </a:r>
          </a:p>
        </p:txBody>
      </p:sp>
      <p:sp>
        <p:nvSpPr>
          <p:cNvPr id="7" name="Text Placeholder 12"/>
          <p:cNvSpPr>
            <a:spLocks noGrp="1"/>
          </p:cNvSpPr>
          <p:nvPr>
            <p:ph type="body" sz="quarter" idx="13" hasCustomPrompt="1"/>
          </p:nvPr>
        </p:nvSpPr>
        <p:spPr>
          <a:xfrm>
            <a:off x="3960905" y="3839351"/>
            <a:ext cx="7485888" cy="318671"/>
          </a:xfrm>
          <a:prstGeom prst="rect">
            <a:avLst/>
          </a:prstGeom>
        </p:spPr>
        <p:txBody>
          <a:bodyPr lIns="0" tIns="0" rIns="0" bIns="0" anchor="ctr" anchorCtr="0"/>
          <a:lstStyle>
            <a:lvl1pPr algn="l">
              <a:spcBef>
                <a:spcPts val="0"/>
              </a:spcBef>
              <a:buNone/>
              <a:defRPr sz="2667" baseline="0">
                <a:solidFill>
                  <a:srgbClr val="6D6E71"/>
                </a:solidFill>
                <a:latin typeface="+mj-lt"/>
                <a:ea typeface="Tahoma" pitchFamily="34" charset="0"/>
                <a:cs typeface="Arial" pitchFamily="34" charset="0"/>
              </a:defRPr>
            </a:lvl1pPr>
          </a:lstStyle>
          <a:p>
            <a:pPr lvl="0"/>
            <a:r>
              <a:rPr lang="en-US" dirty="0"/>
              <a:t>Add Title Line 3</a:t>
            </a:r>
          </a:p>
        </p:txBody>
      </p:sp>
      <p:sp>
        <p:nvSpPr>
          <p:cNvPr id="8" name="Title 1"/>
          <p:cNvSpPr>
            <a:spLocks noGrp="1"/>
          </p:cNvSpPr>
          <p:nvPr>
            <p:ph type="ctrTitle" hasCustomPrompt="1"/>
          </p:nvPr>
        </p:nvSpPr>
        <p:spPr>
          <a:xfrm>
            <a:off x="3960904" y="2656565"/>
            <a:ext cx="7485888" cy="498147"/>
          </a:xfrm>
          <a:prstGeom prst="rect">
            <a:avLst/>
          </a:prstGeom>
        </p:spPr>
        <p:txBody>
          <a:bodyPr lIns="0" tIns="0" rIns="0" bIns="0" anchor="ctr" anchorCtr="0"/>
          <a:lstStyle>
            <a:lvl1pPr algn="l">
              <a:defRPr sz="5333" b="1" kern="1200" cap="none" spc="0" baseline="0">
                <a:latin typeface="Century Gothic" pitchFamily="34" charset="0"/>
                <a:ea typeface="Tahoma" pitchFamily="34" charset="0"/>
                <a:cs typeface="Arial" pitchFamily="34" charset="0"/>
              </a:defRPr>
            </a:lvl1pPr>
          </a:lstStyle>
          <a:p>
            <a:r>
              <a:rPr lang="en-US" dirty="0"/>
              <a:t>Add Title Line 1</a:t>
            </a:r>
          </a:p>
        </p:txBody>
      </p:sp>
      <p:sp>
        <p:nvSpPr>
          <p:cNvPr id="10" name="Slide Number Placeholder 5"/>
          <p:cNvSpPr>
            <a:spLocks noGrp="1"/>
          </p:cNvSpPr>
          <p:nvPr>
            <p:ph type="sldNum" sz="quarter" idx="4"/>
          </p:nvPr>
        </p:nvSpPr>
        <p:spPr>
          <a:xfrm>
            <a:off x="11581577" y="6285595"/>
            <a:ext cx="547073" cy="524277"/>
          </a:xfrm>
          <a:prstGeom prst="rect">
            <a:avLst/>
          </a:prstGeom>
        </p:spPr>
        <p:txBody>
          <a:bodyPr vert="horz" lIns="91440" tIns="45720" rIns="91440" bIns="45720" rtlCol="0" anchor="ctr"/>
          <a:lstStyle>
            <a:lvl1pPr algn="ctr">
              <a:defRPr sz="1600" b="0">
                <a:solidFill>
                  <a:srgbClr val="6D6E71"/>
                </a:solidFill>
                <a:latin typeface="+mj-lt"/>
              </a:defRPr>
            </a:lvl1pPr>
          </a:lstStyle>
          <a:p>
            <a:fld id="{0295F661-AD8C-411B-A346-38FE333476F5}"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31713" y="5637260"/>
            <a:ext cx="1479665" cy="831272"/>
          </a:xfrm>
          <a:prstGeom prst="rect">
            <a:avLst/>
          </a:prstGeom>
        </p:spPr>
      </p:pic>
    </p:spTree>
    <p:extLst>
      <p:ext uri="{BB962C8B-B14F-4D97-AF65-F5344CB8AC3E}">
        <p14:creationId xmlns:p14="http://schemas.microsoft.com/office/powerpoint/2010/main" val="1132811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70" y="0"/>
            <a:ext cx="12186661" cy="6858000"/>
          </a:xfrm>
          <a:prstGeom prst="rect">
            <a:avLst/>
          </a:prstGeom>
        </p:spPr>
      </p:pic>
      <p:sp>
        <p:nvSpPr>
          <p:cNvPr id="5" name="Title 1"/>
          <p:cNvSpPr>
            <a:spLocks noGrp="1"/>
          </p:cNvSpPr>
          <p:nvPr>
            <p:ph type="ctrTitle" hasCustomPrompt="1"/>
          </p:nvPr>
        </p:nvSpPr>
        <p:spPr>
          <a:xfrm>
            <a:off x="1523999" y="2973137"/>
            <a:ext cx="9144000" cy="911729"/>
          </a:xfrm>
          <a:prstGeom prst="rect">
            <a:avLst/>
          </a:prstGeom>
        </p:spPr>
        <p:txBody>
          <a:bodyPr anchor="b">
            <a:normAutofit/>
          </a:bodyPr>
          <a:lstStyle>
            <a:lvl1pPr algn="ctr">
              <a:defRPr sz="4400">
                <a:solidFill>
                  <a:schemeClr val="bg1"/>
                </a:solidFill>
                <a:latin typeface="Lato" panose="020F0502020204030203"/>
              </a:defRPr>
            </a:lvl1pPr>
          </a:lstStyle>
          <a:p>
            <a:r>
              <a:rPr lang="en-US" dirty="0"/>
              <a:t>Title</a:t>
            </a:r>
          </a:p>
        </p:txBody>
      </p:sp>
      <p:sp>
        <p:nvSpPr>
          <p:cNvPr id="9" name="Slide Number Placeholder 3"/>
          <p:cNvSpPr>
            <a:spLocks noGrp="1"/>
          </p:cNvSpPr>
          <p:nvPr>
            <p:ph type="sldNum" sz="quarter" idx="12"/>
          </p:nvPr>
        </p:nvSpPr>
        <p:spPr>
          <a:xfrm>
            <a:off x="9446131" y="6492876"/>
            <a:ext cx="2743200" cy="365125"/>
          </a:xfrm>
        </p:spPr>
        <p:txBody>
          <a:bodyPr/>
          <a:lstStyle>
            <a:lvl1pPr algn="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8078606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4445000" y="0"/>
            <a:ext cx="7747000" cy="6858000"/>
          </a:xfrm>
          <a:prstGeom prst="rect">
            <a:avLst/>
          </a:prstGeom>
          <a:solidFill>
            <a:srgbClr val="1E4555"/>
          </a:solidFill>
          <a:ln w="0">
            <a:solidFill>
              <a:srgbClr val="7EA8A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4555"/>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605" y="1382012"/>
            <a:ext cx="3460062" cy="3366632"/>
          </a:xfrm>
          <a:prstGeom prst="rect">
            <a:avLst/>
          </a:prstGeom>
        </p:spPr>
      </p:pic>
      <p:sp>
        <p:nvSpPr>
          <p:cNvPr id="9" name="Rectangle 8"/>
          <p:cNvSpPr/>
          <p:nvPr userDrawn="1"/>
        </p:nvSpPr>
        <p:spPr>
          <a:xfrm>
            <a:off x="89428" y="4603678"/>
            <a:ext cx="4080405" cy="646331"/>
          </a:xfrm>
          <a:prstGeom prst="rect">
            <a:avLst/>
          </a:prstGeom>
        </p:spPr>
        <p:txBody>
          <a:bodyPr wrap="square">
            <a:spAutoFit/>
          </a:bodyPr>
          <a:lstStyle/>
          <a:p>
            <a:pPr algn="ctr"/>
            <a:r>
              <a:rPr lang="en-US" i="1" dirty="0">
                <a:solidFill>
                  <a:srgbClr val="1E4555"/>
                </a:solidFill>
                <a:latin typeface="Lato" panose="020F0502020204030203" pitchFamily="34" charset="0"/>
                <a:ea typeface="Lato" panose="020F0502020204030203" pitchFamily="34" charset="0"/>
                <a:cs typeface="Lato" panose="020F0502020204030203" pitchFamily="34" charset="0"/>
              </a:rPr>
              <a:t>When health becomes a challenge, we will be </a:t>
            </a:r>
            <a:r>
              <a:rPr lang="en-US" i="1">
                <a:solidFill>
                  <a:srgbClr val="1E4555"/>
                </a:solidFill>
                <a:latin typeface="Lato" panose="020F0502020204030203" pitchFamily="34" charset="0"/>
                <a:ea typeface="Lato" panose="020F0502020204030203" pitchFamily="34" charset="0"/>
                <a:cs typeface="Lato" panose="020F0502020204030203" pitchFamily="34" charset="0"/>
              </a:rPr>
              <a:t>your haven.</a:t>
            </a:r>
            <a:endParaRPr lang="en-US" i="1" dirty="0">
              <a:solidFill>
                <a:srgbClr val="1E4555"/>
              </a:solidFill>
              <a:latin typeface="Lato" panose="020F0502020204030203" pitchFamily="34" charset="0"/>
              <a:ea typeface="Lato" panose="020F0502020204030203" pitchFamily="34" charset="0"/>
              <a:cs typeface="Lato" panose="020F0502020204030203" pitchFamily="34" charset="0"/>
            </a:endParaRPr>
          </a:p>
        </p:txBody>
      </p:sp>
      <p:cxnSp>
        <p:nvCxnSpPr>
          <p:cNvPr id="11" name="Straight Connector 10"/>
          <p:cNvCxnSpPr/>
          <p:nvPr userDrawn="1"/>
        </p:nvCxnSpPr>
        <p:spPr>
          <a:xfrm>
            <a:off x="8094705" y="3521332"/>
            <a:ext cx="447589" cy="0"/>
          </a:xfrm>
          <a:prstGeom prst="line">
            <a:avLst/>
          </a:prstGeom>
          <a:ln w="31750">
            <a:solidFill>
              <a:srgbClr val="F38B00"/>
            </a:solidFill>
          </a:ln>
          <a:effectLst/>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hasCustomPrompt="1"/>
          </p:nvPr>
        </p:nvSpPr>
        <p:spPr>
          <a:xfrm>
            <a:off x="5404701" y="2620537"/>
            <a:ext cx="5827596" cy="715304"/>
          </a:xfrm>
          <a:prstGeom prst="rect">
            <a:avLst/>
          </a:prstGeom>
        </p:spPr>
        <p:txBody>
          <a:bodyPr anchor="b">
            <a:normAutofit/>
          </a:bodyPr>
          <a:lstStyle>
            <a:lvl1pPr algn="ctr">
              <a:defRPr sz="4000">
                <a:solidFill>
                  <a:schemeClr val="bg1"/>
                </a:solidFill>
                <a:latin typeface="Lato" panose="020F0502020204030203"/>
              </a:defRPr>
            </a:lvl1pPr>
          </a:lstStyle>
          <a:p>
            <a:r>
              <a:rPr lang="en-US" dirty="0"/>
              <a:t>Title</a:t>
            </a:r>
          </a:p>
        </p:txBody>
      </p:sp>
      <p:sp>
        <p:nvSpPr>
          <p:cNvPr id="20" name="Content Placeholder 19"/>
          <p:cNvSpPr>
            <a:spLocks noGrp="1"/>
          </p:cNvSpPr>
          <p:nvPr>
            <p:ph sz="quarter" idx="10" hasCustomPrompt="1"/>
          </p:nvPr>
        </p:nvSpPr>
        <p:spPr>
          <a:xfrm>
            <a:off x="6210299" y="3769156"/>
            <a:ext cx="4216400" cy="590971"/>
          </a:xfrm>
          <a:prstGeom prst="rect">
            <a:avLst/>
          </a:prstGeom>
        </p:spPr>
        <p:txBody>
          <a:bodyPr/>
          <a:lstStyle>
            <a:lvl1pPr marL="0" indent="0" algn="ctr">
              <a:buNone/>
              <a:defRPr>
                <a:solidFill>
                  <a:schemeClr val="bg1"/>
                </a:solidFill>
              </a:defRPr>
            </a:lvl1pPr>
          </a:lstStyle>
          <a:p>
            <a:pPr lvl="0"/>
            <a:r>
              <a:rPr lang="en-US" dirty="0"/>
              <a:t>SUBTITLE</a:t>
            </a:r>
          </a:p>
        </p:txBody>
      </p:sp>
      <p:sp>
        <p:nvSpPr>
          <p:cNvPr id="21" name="Rectangle 20"/>
          <p:cNvSpPr/>
          <p:nvPr userDrawn="1"/>
        </p:nvSpPr>
        <p:spPr>
          <a:xfrm>
            <a:off x="89428" y="6110868"/>
            <a:ext cx="891879" cy="624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6273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9" y="0"/>
            <a:ext cx="12182141" cy="6858000"/>
          </a:xfrm>
          <a:prstGeom prst="rect">
            <a:avLst/>
          </a:prstGeom>
        </p:spPr>
      </p:pic>
      <p:sp>
        <p:nvSpPr>
          <p:cNvPr id="2" name="Title 1"/>
          <p:cNvSpPr>
            <a:spLocks noGrp="1"/>
          </p:cNvSpPr>
          <p:nvPr>
            <p:ph type="ctrTitle" hasCustomPrompt="1"/>
          </p:nvPr>
        </p:nvSpPr>
        <p:spPr>
          <a:xfrm>
            <a:off x="1523999" y="2973135"/>
            <a:ext cx="9144000" cy="911729"/>
          </a:xfrm>
          <a:prstGeom prst="rect">
            <a:avLst/>
          </a:prstGeom>
        </p:spPr>
        <p:txBody>
          <a:bodyPr anchor="b">
            <a:normAutofit/>
          </a:bodyPr>
          <a:lstStyle>
            <a:lvl1pPr algn="ctr">
              <a:defRPr sz="6000">
                <a:solidFill>
                  <a:schemeClr val="bg1"/>
                </a:solidFill>
                <a:latin typeface="Lato" panose="020F0502020204030203"/>
              </a:defRPr>
            </a:lvl1pPr>
          </a:lstStyle>
          <a:p>
            <a:r>
              <a:rPr lang="en-US" dirty="0"/>
              <a:t>Title</a:t>
            </a:r>
          </a:p>
        </p:txBody>
      </p:sp>
      <p:sp>
        <p:nvSpPr>
          <p:cNvPr id="9" name="TextBox 8"/>
          <p:cNvSpPr txBox="1"/>
          <p:nvPr userDrawn="1"/>
        </p:nvSpPr>
        <p:spPr>
          <a:xfrm>
            <a:off x="150920" y="6391922"/>
            <a:ext cx="7244179" cy="646331"/>
          </a:xfrm>
          <a:prstGeom prst="rect">
            <a:avLst/>
          </a:prstGeom>
          <a:noFill/>
        </p:spPr>
        <p:txBody>
          <a:bodyPr wrap="square" rtlCol="0">
            <a:spAutoFit/>
          </a:bodyPr>
          <a:lstStyle/>
          <a:p>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When health becomes a challenge, we will be your</a:t>
            </a:r>
          </a:p>
          <a:p>
            <a:endParaRPr lang="en-US" dirty="0">
              <a:solidFill>
                <a:schemeClr val="bg1"/>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06336" y="6455577"/>
            <a:ext cx="1286203" cy="241754"/>
          </a:xfrm>
          <a:prstGeom prst="rect">
            <a:avLst/>
          </a:prstGeom>
        </p:spPr>
      </p:pic>
    </p:spTree>
    <p:extLst>
      <p:ext uri="{BB962C8B-B14F-4D97-AF65-F5344CB8AC3E}">
        <p14:creationId xmlns:p14="http://schemas.microsoft.com/office/powerpoint/2010/main" val="42925762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1E4555"/>
                </a:solidFill>
                <a:latin typeface="Lato" panose="020F0502020204030203"/>
              </a:defRPr>
            </a:lvl1pPr>
            <a:lvl2pPr>
              <a:defRPr>
                <a:solidFill>
                  <a:srgbClr val="1E4555"/>
                </a:solidFill>
                <a:latin typeface="Lato" panose="020F0502020204030203"/>
              </a:defRPr>
            </a:lvl2pPr>
            <a:lvl3pPr>
              <a:defRPr>
                <a:solidFill>
                  <a:srgbClr val="1E4555"/>
                </a:solidFill>
                <a:latin typeface="Lato" panose="020F0502020204030203"/>
              </a:defRPr>
            </a:lvl3pPr>
            <a:lvl4pPr>
              <a:defRPr>
                <a:solidFill>
                  <a:srgbClr val="1E4555"/>
                </a:solidFill>
                <a:latin typeface="Lato" panose="020F0502020204030203"/>
              </a:defRPr>
            </a:lvl4pPr>
            <a:lvl5pPr>
              <a:defRPr>
                <a:solidFill>
                  <a:srgbClr val="1E4555"/>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hasCustomPrompt="1"/>
          </p:nvPr>
        </p:nvSpPr>
        <p:spPr>
          <a:xfrm>
            <a:off x="314325" y="783512"/>
            <a:ext cx="10515600" cy="659913"/>
          </a:xfrm>
          <a:prstGeom prst="rect">
            <a:avLst/>
          </a:prstGeom>
        </p:spPr>
        <p:txBody>
          <a:bodyPr>
            <a:no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23562955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63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1"/>
          <p:cNvSpPr>
            <a:spLocks noGrp="1"/>
          </p:cNvSpPr>
          <p:nvPr>
            <p:ph type="title" hasCustomPrompt="1"/>
          </p:nvPr>
        </p:nvSpPr>
        <p:spPr>
          <a:xfrm>
            <a:off x="838200" y="500062"/>
            <a:ext cx="10515600" cy="1325563"/>
          </a:xfrm>
          <a:prstGeom prst="rect">
            <a:avLst/>
          </a:prstGeom>
        </p:spPr>
        <p:txBody>
          <a:bodyPr>
            <a:norm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12855307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a:prstGeom prst="rect">
            <a:avLst/>
          </a:prstGeom>
        </p:spPr>
        <p:txBody>
          <a:body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a:prstGeom prst="rect">
            <a:avLst/>
          </a:prstGeom>
        </p:spPr>
        <p:txBody>
          <a:body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1"/>
          <p:cNvSpPr>
            <a:spLocks noGrp="1"/>
          </p:cNvSpPr>
          <p:nvPr>
            <p:ph type="title" hasCustomPrompt="1"/>
          </p:nvPr>
        </p:nvSpPr>
        <p:spPr>
          <a:xfrm>
            <a:off x="838200" y="500062"/>
            <a:ext cx="10515600" cy="1325563"/>
          </a:xfrm>
          <a:prstGeom prst="rect">
            <a:avLst/>
          </a:prstGeom>
        </p:spPr>
        <p:txBody>
          <a:bodyPr>
            <a:norm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35239131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285750" indent="-285750">
              <a:buFont typeface="Arial" panose="020B0604020202020204" pitchFamily="34" charset="0"/>
              <a:buChar char="•"/>
              <a:defRPr sz="1600"/>
            </a:lvl1pPr>
            <a:lvl2pPr marL="742950" indent="-285750">
              <a:buFont typeface="Arial" panose="020B0604020202020204" pitchFamily="34" charset="0"/>
              <a:buChar char="•"/>
              <a:defRPr sz="1400"/>
            </a:lvl2pPr>
            <a:lvl3pPr marL="1085850" indent="-171450">
              <a:buFont typeface="Arial" panose="020B0604020202020204" pitchFamily="34" charset="0"/>
              <a:buChar char="•"/>
              <a:defRPr sz="1200"/>
            </a:lvl3pPr>
            <a:lvl4pPr marL="1543050" indent="-171450">
              <a:buFont typeface="Arial" panose="020B0604020202020204" pitchFamily="34" charset="0"/>
              <a:buChar char="•"/>
              <a:defRPr sz="1000"/>
            </a:lvl4pPr>
            <a:lvl5pPr marL="2000250" indent="-171450">
              <a:buFont typeface="Arial" panose="020B0604020202020204" pitchFamily="34" charset="0"/>
              <a:buChar char="•"/>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8" name="Title 11"/>
          <p:cNvSpPr>
            <a:spLocks noGrp="1"/>
          </p:cNvSpPr>
          <p:nvPr>
            <p:ph type="title" hasCustomPrompt="1"/>
          </p:nvPr>
        </p:nvSpPr>
        <p:spPr>
          <a:xfrm>
            <a:off x="839788" y="1222492"/>
            <a:ext cx="3932237" cy="450192"/>
          </a:xfrm>
          <a:prstGeom prst="rect">
            <a:avLst/>
          </a:prstGeom>
        </p:spPr>
        <p:txBody>
          <a:bodyPr>
            <a:normAutofit/>
          </a:bodyPr>
          <a:lstStyle>
            <a:lvl1pPr>
              <a:defRPr sz="36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32074505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2"/>
        <p:cNvGrpSpPr/>
        <p:nvPr/>
      </p:nvGrpSpPr>
      <p:grpSpPr>
        <a:xfrm>
          <a:off x="0" y="0"/>
          <a:ext cx="0" cy="0"/>
          <a:chOff x="0" y="0"/>
          <a:chExt cx="0" cy="0"/>
        </a:xfrm>
      </p:grpSpPr>
      <p:sp>
        <p:nvSpPr>
          <p:cNvPr id="43" name="Google Shape;43;p9"/>
          <p:cNvSpPr/>
          <p:nvPr/>
        </p:nvSpPr>
        <p:spPr>
          <a:xfrm>
            <a:off x="0" y="0"/>
            <a:ext cx="12192000" cy="6858000"/>
          </a:xfrm>
          <a:prstGeom prst="rect">
            <a:avLst/>
          </a:prstGeom>
          <a:solidFill>
            <a:srgbClr val="21212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4" name="Google Shape;44;p9" descr="Person walking over bridge atop trees" title="Bridge"/>
          <p:cNvPicPr preferRelativeResize="0"/>
          <p:nvPr/>
        </p:nvPicPr>
        <p:blipFill rotWithShape="1">
          <a:blip r:embed="rId2">
            <a:alphaModFix amt="64000"/>
          </a:blip>
          <a:srcRect t="7820" b="7820"/>
          <a:stretch/>
        </p:blipFill>
        <p:spPr>
          <a:xfrm>
            <a:off x="-1" y="-4"/>
            <a:ext cx="12192008" cy="6857999"/>
          </a:xfrm>
          <a:prstGeom prst="rect">
            <a:avLst/>
          </a:prstGeom>
          <a:noFill/>
          <a:ln>
            <a:noFill/>
          </a:ln>
        </p:spPr>
      </p:pic>
      <p:sp>
        <p:nvSpPr>
          <p:cNvPr id="45" name="Google Shape;45;p9"/>
          <p:cNvSpPr/>
          <p:nvPr/>
        </p:nvSpPr>
        <p:spPr>
          <a:xfrm>
            <a:off x="1095780" y="3687267"/>
            <a:ext cx="850800" cy="9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9"/>
          <p:cNvSpPr txBox="1">
            <a:spLocks noGrp="1"/>
          </p:cNvSpPr>
          <p:nvPr>
            <p:ph type="ctrTitle"/>
          </p:nvPr>
        </p:nvSpPr>
        <p:spPr>
          <a:xfrm>
            <a:off x="953100" y="3998067"/>
            <a:ext cx="6491200" cy="1929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Clr>
                <a:srgbClr val="FFFFFF"/>
              </a:buClr>
              <a:buSzPts val="3000"/>
              <a:buNone/>
              <a:defRPr sz="4000" b="1">
                <a:solidFill>
                  <a:srgbClr val="FFFFFF"/>
                </a:solidFill>
                <a:latin typeface="Lato"/>
                <a:ea typeface="Lato"/>
                <a:cs typeface="Lato"/>
                <a:sym typeface="Lato"/>
              </a:defRPr>
            </a:lvl1pPr>
            <a:lvl2pPr lvl="1" algn="l" rtl="0">
              <a:lnSpc>
                <a:spcPct val="100000"/>
              </a:lnSpc>
              <a:spcBef>
                <a:spcPts val="0"/>
              </a:spcBef>
              <a:spcAft>
                <a:spcPts val="0"/>
              </a:spcAft>
              <a:buClr>
                <a:srgbClr val="FFFFFF"/>
              </a:buClr>
              <a:buSzPts val="3000"/>
              <a:buNone/>
              <a:defRPr sz="4000" b="1">
                <a:solidFill>
                  <a:srgbClr val="FFFFFF"/>
                </a:solidFill>
              </a:defRPr>
            </a:lvl2pPr>
            <a:lvl3pPr lvl="2" algn="l" rtl="0">
              <a:lnSpc>
                <a:spcPct val="100000"/>
              </a:lnSpc>
              <a:spcBef>
                <a:spcPts val="0"/>
              </a:spcBef>
              <a:spcAft>
                <a:spcPts val="0"/>
              </a:spcAft>
              <a:buClr>
                <a:srgbClr val="FFFFFF"/>
              </a:buClr>
              <a:buSzPts val="3000"/>
              <a:buNone/>
              <a:defRPr sz="4000" b="1">
                <a:solidFill>
                  <a:srgbClr val="FFFFFF"/>
                </a:solidFill>
              </a:defRPr>
            </a:lvl3pPr>
            <a:lvl4pPr lvl="3" algn="l" rtl="0">
              <a:lnSpc>
                <a:spcPct val="100000"/>
              </a:lnSpc>
              <a:spcBef>
                <a:spcPts val="0"/>
              </a:spcBef>
              <a:spcAft>
                <a:spcPts val="0"/>
              </a:spcAft>
              <a:buClr>
                <a:srgbClr val="FFFFFF"/>
              </a:buClr>
              <a:buSzPts val="3000"/>
              <a:buNone/>
              <a:defRPr sz="4000" b="1">
                <a:solidFill>
                  <a:srgbClr val="FFFFFF"/>
                </a:solidFill>
              </a:defRPr>
            </a:lvl4pPr>
            <a:lvl5pPr lvl="4" algn="l" rtl="0">
              <a:lnSpc>
                <a:spcPct val="100000"/>
              </a:lnSpc>
              <a:spcBef>
                <a:spcPts val="0"/>
              </a:spcBef>
              <a:spcAft>
                <a:spcPts val="0"/>
              </a:spcAft>
              <a:buClr>
                <a:srgbClr val="FFFFFF"/>
              </a:buClr>
              <a:buSzPts val="3000"/>
              <a:buNone/>
              <a:defRPr sz="4000" b="1">
                <a:solidFill>
                  <a:srgbClr val="FFFFFF"/>
                </a:solidFill>
              </a:defRPr>
            </a:lvl5pPr>
            <a:lvl6pPr lvl="5" algn="l" rtl="0">
              <a:lnSpc>
                <a:spcPct val="100000"/>
              </a:lnSpc>
              <a:spcBef>
                <a:spcPts val="0"/>
              </a:spcBef>
              <a:spcAft>
                <a:spcPts val="0"/>
              </a:spcAft>
              <a:buClr>
                <a:srgbClr val="FFFFFF"/>
              </a:buClr>
              <a:buSzPts val="3000"/>
              <a:buNone/>
              <a:defRPr sz="4000" b="1">
                <a:solidFill>
                  <a:srgbClr val="FFFFFF"/>
                </a:solidFill>
              </a:defRPr>
            </a:lvl6pPr>
            <a:lvl7pPr lvl="6" algn="l" rtl="0">
              <a:lnSpc>
                <a:spcPct val="100000"/>
              </a:lnSpc>
              <a:spcBef>
                <a:spcPts val="0"/>
              </a:spcBef>
              <a:spcAft>
                <a:spcPts val="0"/>
              </a:spcAft>
              <a:buClr>
                <a:srgbClr val="FFFFFF"/>
              </a:buClr>
              <a:buSzPts val="3000"/>
              <a:buNone/>
              <a:defRPr sz="4000" b="1">
                <a:solidFill>
                  <a:srgbClr val="FFFFFF"/>
                </a:solidFill>
              </a:defRPr>
            </a:lvl7pPr>
            <a:lvl8pPr lvl="7" algn="l" rtl="0">
              <a:lnSpc>
                <a:spcPct val="100000"/>
              </a:lnSpc>
              <a:spcBef>
                <a:spcPts val="0"/>
              </a:spcBef>
              <a:spcAft>
                <a:spcPts val="0"/>
              </a:spcAft>
              <a:buClr>
                <a:srgbClr val="FFFFFF"/>
              </a:buClr>
              <a:buSzPts val="3000"/>
              <a:buNone/>
              <a:defRPr sz="4000" b="1">
                <a:solidFill>
                  <a:srgbClr val="FFFFFF"/>
                </a:solidFill>
              </a:defRPr>
            </a:lvl8pPr>
            <a:lvl9pPr lvl="8" algn="l" rtl="0">
              <a:lnSpc>
                <a:spcPct val="100000"/>
              </a:lnSpc>
              <a:spcBef>
                <a:spcPts val="0"/>
              </a:spcBef>
              <a:spcAft>
                <a:spcPts val="0"/>
              </a:spcAft>
              <a:buClr>
                <a:srgbClr val="FFFFFF"/>
              </a:buClr>
              <a:buSzPts val="3000"/>
              <a:buNone/>
              <a:defRPr sz="4000" b="1">
                <a:solidFill>
                  <a:srgbClr val="FFFFFF"/>
                </a:solidFill>
              </a:defRPr>
            </a:lvl9pPr>
          </a:lstStyle>
          <a:p>
            <a:endParaRPr/>
          </a:p>
        </p:txBody>
      </p:sp>
      <p:sp>
        <p:nvSpPr>
          <p:cNvPr id="47" name="Google Shape;47;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lnSpc>
                <a:spcPct val="100000"/>
              </a:lnSpc>
              <a:spcAft>
                <a:spcPts val="0"/>
              </a:spcAft>
              <a:buNone/>
              <a:defRPr sz="1333">
                <a:solidFill>
                  <a:srgbClr val="212121"/>
                </a:solidFill>
              </a:defRPr>
            </a:lvl1pPr>
            <a:lvl2pPr lvl="1" algn="r" rtl="0">
              <a:lnSpc>
                <a:spcPct val="100000"/>
              </a:lnSpc>
              <a:spcAft>
                <a:spcPts val="0"/>
              </a:spcAft>
              <a:buNone/>
              <a:defRPr sz="1333">
                <a:solidFill>
                  <a:srgbClr val="212121"/>
                </a:solidFill>
              </a:defRPr>
            </a:lvl2pPr>
            <a:lvl3pPr lvl="2" algn="r" rtl="0">
              <a:lnSpc>
                <a:spcPct val="100000"/>
              </a:lnSpc>
              <a:spcAft>
                <a:spcPts val="0"/>
              </a:spcAft>
              <a:buNone/>
              <a:defRPr sz="1333">
                <a:solidFill>
                  <a:srgbClr val="212121"/>
                </a:solidFill>
              </a:defRPr>
            </a:lvl3pPr>
            <a:lvl4pPr lvl="3" algn="r" rtl="0">
              <a:lnSpc>
                <a:spcPct val="100000"/>
              </a:lnSpc>
              <a:spcAft>
                <a:spcPts val="0"/>
              </a:spcAft>
              <a:buNone/>
              <a:defRPr sz="1333">
                <a:solidFill>
                  <a:srgbClr val="212121"/>
                </a:solidFill>
              </a:defRPr>
            </a:lvl4pPr>
            <a:lvl5pPr lvl="4" algn="r" rtl="0">
              <a:lnSpc>
                <a:spcPct val="100000"/>
              </a:lnSpc>
              <a:spcAft>
                <a:spcPts val="0"/>
              </a:spcAft>
              <a:buNone/>
              <a:defRPr sz="1333">
                <a:solidFill>
                  <a:srgbClr val="212121"/>
                </a:solidFill>
              </a:defRPr>
            </a:lvl5pPr>
            <a:lvl6pPr lvl="5" algn="r" rtl="0">
              <a:lnSpc>
                <a:spcPct val="100000"/>
              </a:lnSpc>
              <a:spcAft>
                <a:spcPts val="0"/>
              </a:spcAft>
              <a:buNone/>
              <a:defRPr sz="1333">
                <a:solidFill>
                  <a:srgbClr val="212121"/>
                </a:solidFill>
              </a:defRPr>
            </a:lvl6pPr>
            <a:lvl7pPr lvl="6" algn="r" rtl="0">
              <a:lnSpc>
                <a:spcPct val="100000"/>
              </a:lnSpc>
              <a:spcAft>
                <a:spcPts val="0"/>
              </a:spcAft>
              <a:buNone/>
              <a:defRPr sz="1333">
                <a:solidFill>
                  <a:srgbClr val="212121"/>
                </a:solidFill>
              </a:defRPr>
            </a:lvl7pPr>
            <a:lvl8pPr lvl="7" algn="r" rtl="0">
              <a:lnSpc>
                <a:spcPct val="100000"/>
              </a:lnSpc>
              <a:spcAft>
                <a:spcPts val="0"/>
              </a:spcAft>
              <a:buNone/>
              <a:defRPr sz="1333">
                <a:solidFill>
                  <a:srgbClr val="212121"/>
                </a:solidFill>
              </a:defRPr>
            </a:lvl8pPr>
            <a:lvl9pPr lvl="8" algn="r" rtl="0">
              <a:lnSpc>
                <a:spcPct val="100000"/>
              </a:lnSpc>
              <a:spcAft>
                <a:spcPts val="0"/>
              </a:spcAft>
              <a:buNone/>
              <a:defRPr sz="1333">
                <a:solidFill>
                  <a:srgbClr val="21212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9849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1"/>
        <p:cNvGrpSpPr/>
        <p:nvPr/>
      </p:nvGrpSpPr>
      <p:grpSpPr>
        <a:xfrm>
          <a:off x="0" y="0"/>
          <a:ext cx="0" cy="0"/>
          <a:chOff x="0" y="0"/>
          <a:chExt cx="0" cy="0"/>
        </a:xfrm>
      </p:grpSpPr>
      <p:sp>
        <p:nvSpPr>
          <p:cNvPr id="22" name="Google Shape;22;p4"/>
          <p:cNvSpPr txBox="1">
            <a:spLocks noGrp="1"/>
          </p:cNvSpPr>
          <p:nvPr>
            <p:ph type="body" idx="1"/>
          </p:nvPr>
        </p:nvSpPr>
        <p:spPr>
          <a:xfrm>
            <a:off x="314325" y="1651000"/>
            <a:ext cx="10515600" cy="4527600"/>
          </a:xfrm>
          <a:prstGeom prst="rect">
            <a:avLst/>
          </a:prstGeom>
          <a:noFill/>
          <a:ln>
            <a:noFill/>
          </a:ln>
        </p:spPr>
        <p:txBody>
          <a:bodyPr spcFirstLastPara="1" wrap="square" lIns="68575" tIns="34275" rIns="68575" bIns="34275" anchor="t" anchorCtr="0">
            <a:noAutofit/>
          </a:bodyPr>
          <a:lstStyle>
            <a:lvl1pPr marL="609585" marR="0" lvl="0" indent="-482588" algn="l" rtl="0">
              <a:lnSpc>
                <a:spcPct val="90000"/>
              </a:lnSpc>
              <a:spcBef>
                <a:spcPts val="1067"/>
              </a:spcBef>
              <a:spcAft>
                <a:spcPts val="0"/>
              </a:spcAft>
              <a:buClr>
                <a:srgbClr val="1E4555"/>
              </a:buClr>
              <a:buSzPts val="2100"/>
              <a:buFont typeface="Arial"/>
              <a:buChar char="•"/>
              <a:defRPr sz="2800" b="0" i="0" u="none" strike="noStrike" cap="none">
                <a:solidFill>
                  <a:srgbClr val="1E4555"/>
                </a:solidFill>
                <a:latin typeface="Lato"/>
                <a:ea typeface="Lato"/>
                <a:cs typeface="Lato"/>
                <a:sym typeface="Lato"/>
              </a:defRPr>
            </a:lvl1pPr>
            <a:lvl2pPr marL="1219170" marR="0" lvl="1" indent="-457189" algn="l" rtl="0">
              <a:lnSpc>
                <a:spcPct val="90000"/>
              </a:lnSpc>
              <a:spcBef>
                <a:spcPts val="533"/>
              </a:spcBef>
              <a:spcAft>
                <a:spcPts val="0"/>
              </a:spcAft>
              <a:buClr>
                <a:srgbClr val="1E4555"/>
              </a:buClr>
              <a:buSzPts val="1800"/>
              <a:buFont typeface="Arial"/>
              <a:buChar char="•"/>
              <a:defRPr sz="2400" b="0" i="0" u="none" strike="noStrike" cap="none">
                <a:solidFill>
                  <a:srgbClr val="1E4555"/>
                </a:solidFill>
                <a:latin typeface="Lato"/>
                <a:ea typeface="Lato"/>
                <a:cs typeface="Lato"/>
                <a:sym typeface="Lato"/>
              </a:defRPr>
            </a:lvl2pPr>
            <a:lvl3pPr marL="1828754" marR="0" lvl="2" indent="-431789" algn="l" rtl="0">
              <a:lnSpc>
                <a:spcPct val="90000"/>
              </a:lnSpc>
              <a:spcBef>
                <a:spcPts val="533"/>
              </a:spcBef>
              <a:spcAft>
                <a:spcPts val="0"/>
              </a:spcAft>
              <a:buClr>
                <a:srgbClr val="1E4555"/>
              </a:buClr>
              <a:buSzPts val="1500"/>
              <a:buFont typeface="Arial"/>
              <a:buChar char="•"/>
              <a:defRPr sz="2000" b="0" i="0" u="none" strike="noStrike" cap="none">
                <a:solidFill>
                  <a:srgbClr val="1E4555"/>
                </a:solidFill>
                <a:latin typeface="Lato"/>
                <a:ea typeface="Lato"/>
                <a:cs typeface="Lato"/>
                <a:sym typeface="Lato"/>
              </a:defRPr>
            </a:lvl3pPr>
            <a:lvl4pPr marL="2438339" marR="0" lvl="3" indent="-423323" algn="l" rtl="0">
              <a:lnSpc>
                <a:spcPct val="90000"/>
              </a:lnSpc>
              <a:spcBef>
                <a:spcPts val="533"/>
              </a:spcBef>
              <a:spcAft>
                <a:spcPts val="0"/>
              </a:spcAft>
              <a:buClr>
                <a:srgbClr val="1E4555"/>
              </a:buClr>
              <a:buSzPts val="1400"/>
              <a:buFont typeface="Arial"/>
              <a:buChar char="•"/>
              <a:defRPr sz="1867" b="0" i="0" u="none" strike="noStrike" cap="none">
                <a:solidFill>
                  <a:srgbClr val="1E4555"/>
                </a:solidFill>
                <a:latin typeface="Lato"/>
                <a:ea typeface="Lato"/>
                <a:cs typeface="Lato"/>
                <a:sym typeface="Lato"/>
              </a:defRPr>
            </a:lvl4pPr>
            <a:lvl5pPr marL="3047924" marR="0" lvl="4" indent="-423323" algn="l" rtl="0">
              <a:lnSpc>
                <a:spcPct val="90000"/>
              </a:lnSpc>
              <a:spcBef>
                <a:spcPts val="533"/>
              </a:spcBef>
              <a:spcAft>
                <a:spcPts val="0"/>
              </a:spcAft>
              <a:buClr>
                <a:srgbClr val="1E4555"/>
              </a:buClr>
              <a:buSzPts val="1400"/>
              <a:buFont typeface="Arial"/>
              <a:buChar char="•"/>
              <a:defRPr sz="1867" b="0" i="0" u="none" strike="noStrike" cap="none">
                <a:solidFill>
                  <a:srgbClr val="1E4555"/>
                </a:solidFill>
                <a:latin typeface="Lato"/>
                <a:ea typeface="Lato"/>
                <a:cs typeface="Lato"/>
                <a:sym typeface="Lato"/>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3" name="Google Shape;23;p4"/>
          <p:cNvSpPr txBox="1">
            <a:spLocks noGrp="1"/>
          </p:cNvSpPr>
          <p:nvPr>
            <p:ph type="title"/>
          </p:nvPr>
        </p:nvSpPr>
        <p:spPr>
          <a:xfrm>
            <a:off x="314325" y="783512"/>
            <a:ext cx="10515600" cy="660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rgbClr val="E98924"/>
              </a:buClr>
              <a:buSzPts val="3300"/>
              <a:buFont typeface="Lato"/>
              <a:buNone/>
              <a:defRPr sz="4400" b="1" i="0" u="none" strike="noStrike" cap="none">
                <a:solidFill>
                  <a:srgbClr val="E98924"/>
                </a:solidFill>
                <a:latin typeface="Lato"/>
                <a:ea typeface="Lato"/>
                <a:cs typeface="Lato"/>
                <a:sym typeface="Lato"/>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Tree>
    <p:extLst>
      <p:ext uri="{BB962C8B-B14F-4D97-AF65-F5344CB8AC3E}">
        <p14:creationId xmlns:p14="http://schemas.microsoft.com/office/powerpoint/2010/main" val="42711590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ustom layout 5">
  <p:cSld name="Custom layout 5">
    <p:bg>
      <p:bgPr>
        <a:solidFill>
          <a:srgbClr val="FFFFFF"/>
        </a:solidFill>
        <a:effectLst/>
      </p:bgPr>
    </p:bg>
    <p:spTree>
      <p:nvGrpSpPr>
        <p:cNvPr id="1" name="Shape 67"/>
        <p:cNvGrpSpPr/>
        <p:nvPr/>
      </p:nvGrpSpPr>
      <p:grpSpPr>
        <a:xfrm>
          <a:off x="0" y="0"/>
          <a:ext cx="0" cy="0"/>
          <a:chOff x="0" y="0"/>
          <a:chExt cx="0" cy="0"/>
        </a:xfrm>
      </p:grpSpPr>
      <p:sp>
        <p:nvSpPr>
          <p:cNvPr id="68" name="Google Shape;68;p13"/>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3"/>
          <p:cNvSpPr txBox="1">
            <a:spLocks noGrp="1"/>
          </p:cNvSpPr>
          <p:nvPr>
            <p:ph type="title"/>
          </p:nvPr>
        </p:nvSpPr>
        <p:spPr>
          <a:xfrm>
            <a:off x="310504" y="293300"/>
            <a:ext cx="3115200" cy="12200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rgbClr val="000000"/>
              </a:buClr>
              <a:buSzPts val="2100"/>
              <a:buNone/>
              <a:defRPr sz="2800" b="1">
                <a:solidFill>
                  <a:srgbClr val="000000"/>
                </a:solidFill>
                <a:latin typeface="Lato"/>
                <a:ea typeface="Lato"/>
                <a:cs typeface="Lato"/>
                <a:sym typeface="Lato"/>
              </a:defRPr>
            </a:lvl1pPr>
            <a:lvl2pPr lvl="1" algn="l">
              <a:lnSpc>
                <a:spcPct val="100000"/>
              </a:lnSpc>
              <a:spcBef>
                <a:spcPts val="0"/>
              </a:spcBef>
              <a:spcAft>
                <a:spcPts val="0"/>
              </a:spcAft>
              <a:buClr>
                <a:srgbClr val="000000"/>
              </a:buClr>
              <a:buSzPts val="2100"/>
              <a:buNone/>
              <a:defRPr sz="2800" b="1">
                <a:solidFill>
                  <a:srgbClr val="000000"/>
                </a:solidFill>
              </a:defRPr>
            </a:lvl2pPr>
            <a:lvl3pPr lvl="2" algn="l">
              <a:lnSpc>
                <a:spcPct val="100000"/>
              </a:lnSpc>
              <a:spcBef>
                <a:spcPts val="0"/>
              </a:spcBef>
              <a:spcAft>
                <a:spcPts val="0"/>
              </a:spcAft>
              <a:buClr>
                <a:srgbClr val="000000"/>
              </a:buClr>
              <a:buSzPts val="2100"/>
              <a:buNone/>
              <a:defRPr sz="2800" b="1">
                <a:solidFill>
                  <a:srgbClr val="000000"/>
                </a:solidFill>
              </a:defRPr>
            </a:lvl3pPr>
            <a:lvl4pPr lvl="3" algn="l">
              <a:lnSpc>
                <a:spcPct val="100000"/>
              </a:lnSpc>
              <a:spcBef>
                <a:spcPts val="0"/>
              </a:spcBef>
              <a:spcAft>
                <a:spcPts val="0"/>
              </a:spcAft>
              <a:buClr>
                <a:srgbClr val="000000"/>
              </a:buClr>
              <a:buSzPts val="2100"/>
              <a:buNone/>
              <a:defRPr sz="2800" b="1">
                <a:solidFill>
                  <a:srgbClr val="000000"/>
                </a:solidFill>
              </a:defRPr>
            </a:lvl4pPr>
            <a:lvl5pPr lvl="4" algn="l">
              <a:lnSpc>
                <a:spcPct val="100000"/>
              </a:lnSpc>
              <a:spcBef>
                <a:spcPts val="0"/>
              </a:spcBef>
              <a:spcAft>
                <a:spcPts val="0"/>
              </a:spcAft>
              <a:buClr>
                <a:srgbClr val="000000"/>
              </a:buClr>
              <a:buSzPts val="2100"/>
              <a:buNone/>
              <a:defRPr sz="2800" b="1">
                <a:solidFill>
                  <a:srgbClr val="000000"/>
                </a:solidFill>
              </a:defRPr>
            </a:lvl5pPr>
            <a:lvl6pPr lvl="5" algn="l">
              <a:lnSpc>
                <a:spcPct val="100000"/>
              </a:lnSpc>
              <a:spcBef>
                <a:spcPts val="0"/>
              </a:spcBef>
              <a:spcAft>
                <a:spcPts val="0"/>
              </a:spcAft>
              <a:buClr>
                <a:srgbClr val="000000"/>
              </a:buClr>
              <a:buSzPts val="2100"/>
              <a:buNone/>
              <a:defRPr sz="2800" b="1">
                <a:solidFill>
                  <a:srgbClr val="000000"/>
                </a:solidFill>
              </a:defRPr>
            </a:lvl6pPr>
            <a:lvl7pPr lvl="6" algn="l">
              <a:lnSpc>
                <a:spcPct val="100000"/>
              </a:lnSpc>
              <a:spcBef>
                <a:spcPts val="0"/>
              </a:spcBef>
              <a:spcAft>
                <a:spcPts val="0"/>
              </a:spcAft>
              <a:buClr>
                <a:srgbClr val="000000"/>
              </a:buClr>
              <a:buSzPts val="2100"/>
              <a:buNone/>
              <a:defRPr sz="2800" b="1">
                <a:solidFill>
                  <a:srgbClr val="000000"/>
                </a:solidFill>
              </a:defRPr>
            </a:lvl7pPr>
            <a:lvl8pPr lvl="7" algn="l">
              <a:lnSpc>
                <a:spcPct val="100000"/>
              </a:lnSpc>
              <a:spcBef>
                <a:spcPts val="0"/>
              </a:spcBef>
              <a:spcAft>
                <a:spcPts val="0"/>
              </a:spcAft>
              <a:buClr>
                <a:srgbClr val="000000"/>
              </a:buClr>
              <a:buSzPts val="2100"/>
              <a:buNone/>
              <a:defRPr sz="2800" b="1">
                <a:solidFill>
                  <a:srgbClr val="000000"/>
                </a:solidFill>
              </a:defRPr>
            </a:lvl8pPr>
            <a:lvl9pPr lvl="8" algn="l">
              <a:lnSpc>
                <a:spcPct val="100000"/>
              </a:lnSpc>
              <a:spcBef>
                <a:spcPts val="0"/>
              </a:spcBef>
              <a:spcAft>
                <a:spcPts val="0"/>
              </a:spcAft>
              <a:buClr>
                <a:srgbClr val="000000"/>
              </a:buClr>
              <a:buSzPts val="2100"/>
              <a:buNone/>
              <a:defRPr sz="2800" b="1">
                <a:solidFill>
                  <a:srgbClr val="000000"/>
                </a:solidFill>
              </a:defRPr>
            </a:lvl9pPr>
          </a:lstStyle>
          <a:p>
            <a:endParaRPr/>
          </a:p>
        </p:txBody>
      </p:sp>
      <p:sp>
        <p:nvSpPr>
          <p:cNvPr id="70" name="Google Shape;70;p13"/>
          <p:cNvSpPr txBox="1">
            <a:spLocks noGrp="1"/>
          </p:cNvSpPr>
          <p:nvPr>
            <p:ph type="body" idx="1"/>
          </p:nvPr>
        </p:nvSpPr>
        <p:spPr>
          <a:xfrm>
            <a:off x="310500" y="1720333"/>
            <a:ext cx="3115200" cy="4697200"/>
          </a:xfrm>
          <a:prstGeom prst="rect">
            <a:avLst/>
          </a:prstGeom>
          <a:noFill/>
          <a:ln>
            <a:noFill/>
          </a:ln>
        </p:spPr>
        <p:txBody>
          <a:bodyPr spcFirstLastPara="1" wrap="square" lIns="68575" tIns="34275" rIns="68575" bIns="34275" anchor="t" anchorCtr="0">
            <a:noAutofit/>
          </a:bodyPr>
          <a:lstStyle>
            <a:lvl1pPr marL="609585" lvl="0" indent="-423323" algn="l">
              <a:lnSpc>
                <a:spcPct val="115000"/>
              </a:lnSpc>
              <a:spcBef>
                <a:spcPts val="0"/>
              </a:spcBef>
              <a:spcAft>
                <a:spcPts val="0"/>
              </a:spcAft>
              <a:buClr>
                <a:srgbClr val="000000"/>
              </a:buClr>
              <a:buSzPts val="1400"/>
              <a:buChar char="●"/>
              <a:defRPr sz="1867">
                <a:solidFill>
                  <a:srgbClr val="000000"/>
                </a:solidFill>
                <a:latin typeface="Lato"/>
                <a:ea typeface="Lato"/>
                <a:cs typeface="Lato"/>
                <a:sym typeface="Lato"/>
              </a:defRPr>
            </a:lvl1pPr>
            <a:lvl2pPr marL="1219170" lvl="1" indent="-406390" algn="l">
              <a:lnSpc>
                <a:spcPct val="115000"/>
              </a:lnSpc>
              <a:spcBef>
                <a:spcPts val="2133"/>
              </a:spcBef>
              <a:spcAft>
                <a:spcPts val="0"/>
              </a:spcAft>
              <a:buClr>
                <a:srgbClr val="000000"/>
              </a:buClr>
              <a:buSzPts val="1200"/>
              <a:buChar char="○"/>
              <a:defRPr sz="1600">
                <a:solidFill>
                  <a:srgbClr val="000000"/>
                </a:solidFill>
                <a:latin typeface="Lato"/>
                <a:ea typeface="Lato"/>
                <a:cs typeface="Lato"/>
                <a:sym typeface="Lato"/>
              </a:defRPr>
            </a:lvl2pPr>
            <a:lvl3pPr marL="1828754" lvl="2" indent="-406390" algn="l">
              <a:lnSpc>
                <a:spcPct val="115000"/>
              </a:lnSpc>
              <a:spcBef>
                <a:spcPts val="2133"/>
              </a:spcBef>
              <a:spcAft>
                <a:spcPts val="0"/>
              </a:spcAft>
              <a:buClr>
                <a:srgbClr val="000000"/>
              </a:buClr>
              <a:buSzPts val="1200"/>
              <a:buChar char="■"/>
              <a:defRPr sz="1600">
                <a:solidFill>
                  <a:srgbClr val="000000"/>
                </a:solidFill>
                <a:latin typeface="Lato"/>
                <a:ea typeface="Lato"/>
                <a:cs typeface="Lato"/>
                <a:sym typeface="Lato"/>
              </a:defRPr>
            </a:lvl3pPr>
            <a:lvl4pPr marL="2438339" lvl="3" indent="-406390" algn="l">
              <a:lnSpc>
                <a:spcPct val="115000"/>
              </a:lnSpc>
              <a:spcBef>
                <a:spcPts val="2133"/>
              </a:spcBef>
              <a:spcAft>
                <a:spcPts val="0"/>
              </a:spcAft>
              <a:buClr>
                <a:srgbClr val="000000"/>
              </a:buClr>
              <a:buSzPts val="1200"/>
              <a:buChar char="●"/>
              <a:defRPr sz="1600">
                <a:solidFill>
                  <a:srgbClr val="000000"/>
                </a:solidFill>
                <a:latin typeface="Lato"/>
                <a:ea typeface="Lato"/>
                <a:cs typeface="Lato"/>
                <a:sym typeface="Lato"/>
              </a:defRPr>
            </a:lvl4pPr>
            <a:lvl5pPr marL="3047924" lvl="4" indent="-406390" algn="l">
              <a:lnSpc>
                <a:spcPct val="115000"/>
              </a:lnSpc>
              <a:spcBef>
                <a:spcPts val="2133"/>
              </a:spcBef>
              <a:spcAft>
                <a:spcPts val="0"/>
              </a:spcAft>
              <a:buClr>
                <a:srgbClr val="000000"/>
              </a:buClr>
              <a:buSzPts val="1200"/>
              <a:buChar char="○"/>
              <a:defRPr sz="1600">
                <a:solidFill>
                  <a:srgbClr val="000000"/>
                </a:solidFill>
                <a:latin typeface="Lato"/>
                <a:ea typeface="Lato"/>
                <a:cs typeface="Lato"/>
                <a:sym typeface="Lato"/>
              </a:defRPr>
            </a:lvl5pPr>
            <a:lvl6pPr marL="3657509" lvl="5" indent="-406390" algn="l">
              <a:lnSpc>
                <a:spcPct val="115000"/>
              </a:lnSpc>
              <a:spcBef>
                <a:spcPts val="2133"/>
              </a:spcBef>
              <a:spcAft>
                <a:spcPts val="0"/>
              </a:spcAft>
              <a:buClr>
                <a:srgbClr val="000000"/>
              </a:buClr>
              <a:buSzPts val="1200"/>
              <a:buChar char="■"/>
              <a:defRPr sz="1600">
                <a:solidFill>
                  <a:srgbClr val="000000"/>
                </a:solidFill>
                <a:latin typeface="Calibri"/>
                <a:ea typeface="Calibri"/>
                <a:cs typeface="Calibri"/>
                <a:sym typeface="Calibri"/>
              </a:defRPr>
            </a:lvl6pPr>
            <a:lvl7pPr marL="4267093" lvl="6" indent="-406390" algn="l">
              <a:lnSpc>
                <a:spcPct val="115000"/>
              </a:lnSpc>
              <a:spcBef>
                <a:spcPts val="2133"/>
              </a:spcBef>
              <a:spcAft>
                <a:spcPts val="0"/>
              </a:spcAft>
              <a:buClr>
                <a:srgbClr val="000000"/>
              </a:buClr>
              <a:buSzPts val="1200"/>
              <a:buChar char="●"/>
              <a:defRPr sz="1600">
                <a:solidFill>
                  <a:srgbClr val="000000"/>
                </a:solidFill>
                <a:latin typeface="Calibri"/>
                <a:ea typeface="Calibri"/>
                <a:cs typeface="Calibri"/>
                <a:sym typeface="Calibri"/>
              </a:defRPr>
            </a:lvl7pPr>
            <a:lvl8pPr marL="4876678" lvl="7" indent="-406390" algn="l">
              <a:lnSpc>
                <a:spcPct val="115000"/>
              </a:lnSpc>
              <a:spcBef>
                <a:spcPts val="2133"/>
              </a:spcBef>
              <a:spcAft>
                <a:spcPts val="0"/>
              </a:spcAft>
              <a:buClr>
                <a:srgbClr val="000000"/>
              </a:buClr>
              <a:buSzPts val="1200"/>
              <a:buChar char="○"/>
              <a:defRPr sz="1600">
                <a:solidFill>
                  <a:srgbClr val="000000"/>
                </a:solidFill>
                <a:latin typeface="Calibri"/>
                <a:ea typeface="Calibri"/>
                <a:cs typeface="Calibri"/>
                <a:sym typeface="Calibri"/>
              </a:defRPr>
            </a:lvl8pPr>
            <a:lvl9pPr marL="5486263" lvl="8" indent="-406390" algn="l">
              <a:lnSpc>
                <a:spcPct val="115000"/>
              </a:lnSpc>
              <a:spcBef>
                <a:spcPts val="2133"/>
              </a:spcBef>
              <a:spcAft>
                <a:spcPts val="2133"/>
              </a:spcAft>
              <a:buClr>
                <a:srgbClr val="000000"/>
              </a:buClr>
              <a:buSzPts val="1200"/>
              <a:buChar char="■"/>
              <a:defRPr sz="1600">
                <a:solidFill>
                  <a:srgbClr val="000000"/>
                </a:solidFill>
                <a:latin typeface="Calibri"/>
                <a:ea typeface="Calibri"/>
                <a:cs typeface="Calibri"/>
                <a:sym typeface="Calibri"/>
              </a:defRPr>
            </a:lvl9pPr>
          </a:lstStyle>
          <a:p>
            <a:endParaRPr/>
          </a:p>
        </p:txBody>
      </p:sp>
      <p:sp>
        <p:nvSpPr>
          <p:cNvPr id="71" name="Google Shape;71;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lnSpc>
                <a:spcPct val="100000"/>
              </a:lnSpc>
              <a:spcAft>
                <a:spcPts val="0"/>
              </a:spcAft>
              <a:buNone/>
              <a:defRPr sz="1333">
                <a:solidFill>
                  <a:srgbClr val="FFFFFF"/>
                </a:solidFill>
              </a:defRPr>
            </a:lvl1pPr>
            <a:lvl2pPr lvl="1" algn="r">
              <a:lnSpc>
                <a:spcPct val="100000"/>
              </a:lnSpc>
              <a:spcAft>
                <a:spcPts val="0"/>
              </a:spcAft>
              <a:buNone/>
              <a:defRPr sz="1333">
                <a:solidFill>
                  <a:srgbClr val="FFFFFF"/>
                </a:solidFill>
              </a:defRPr>
            </a:lvl2pPr>
            <a:lvl3pPr lvl="2" algn="r">
              <a:lnSpc>
                <a:spcPct val="100000"/>
              </a:lnSpc>
              <a:spcAft>
                <a:spcPts val="0"/>
              </a:spcAft>
              <a:buNone/>
              <a:defRPr sz="1333">
                <a:solidFill>
                  <a:srgbClr val="FFFFFF"/>
                </a:solidFill>
              </a:defRPr>
            </a:lvl3pPr>
            <a:lvl4pPr lvl="3" algn="r">
              <a:lnSpc>
                <a:spcPct val="100000"/>
              </a:lnSpc>
              <a:spcAft>
                <a:spcPts val="0"/>
              </a:spcAft>
              <a:buNone/>
              <a:defRPr sz="1333">
                <a:solidFill>
                  <a:srgbClr val="FFFFFF"/>
                </a:solidFill>
              </a:defRPr>
            </a:lvl4pPr>
            <a:lvl5pPr lvl="4" algn="r">
              <a:lnSpc>
                <a:spcPct val="100000"/>
              </a:lnSpc>
              <a:spcAft>
                <a:spcPts val="0"/>
              </a:spcAft>
              <a:buNone/>
              <a:defRPr sz="1333">
                <a:solidFill>
                  <a:srgbClr val="FFFFFF"/>
                </a:solidFill>
              </a:defRPr>
            </a:lvl5pPr>
            <a:lvl6pPr lvl="5" algn="r">
              <a:lnSpc>
                <a:spcPct val="100000"/>
              </a:lnSpc>
              <a:spcAft>
                <a:spcPts val="0"/>
              </a:spcAft>
              <a:buNone/>
              <a:defRPr sz="1333">
                <a:solidFill>
                  <a:srgbClr val="FFFFFF"/>
                </a:solidFill>
              </a:defRPr>
            </a:lvl6pPr>
            <a:lvl7pPr lvl="6" algn="r">
              <a:lnSpc>
                <a:spcPct val="100000"/>
              </a:lnSpc>
              <a:spcAft>
                <a:spcPts val="0"/>
              </a:spcAft>
              <a:buNone/>
              <a:defRPr sz="1333">
                <a:solidFill>
                  <a:srgbClr val="FFFFFF"/>
                </a:solidFill>
              </a:defRPr>
            </a:lvl7pPr>
            <a:lvl8pPr lvl="7" algn="r">
              <a:lnSpc>
                <a:spcPct val="100000"/>
              </a:lnSpc>
              <a:spcAft>
                <a:spcPts val="0"/>
              </a:spcAft>
              <a:buNone/>
              <a:defRPr sz="1333">
                <a:solidFill>
                  <a:srgbClr val="FFFFFF"/>
                </a:solidFill>
              </a:defRPr>
            </a:lvl8pPr>
            <a:lvl9pPr lvl="8" algn="r">
              <a:lnSpc>
                <a:spcPct val="100000"/>
              </a:lnSpc>
              <a:spcAft>
                <a:spcPts val="0"/>
              </a:spcAft>
              <a:buNone/>
              <a:defRPr sz="1333">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56854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a:stretch/>
        </p:blipFill>
        <p:spPr>
          <a:xfrm>
            <a:off x="4930" y="1"/>
            <a:ext cx="12182143" cy="6858001"/>
          </a:xfrm>
          <a:prstGeom prst="rect">
            <a:avLst/>
          </a:prstGeom>
          <a:noFill/>
          <a:ln>
            <a:noFill/>
          </a:ln>
        </p:spPr>
      </p:pic>
      <p:sp>
        <p:nvSpPr>
          <p:cNvPr id="18" name="Google Shape;18;p3"/>
          <p:cNvSpPr txBox="1">
            <a:spLocks noGrp="1"/>
          </p:cNvSpPr>
          <p:nvPr>
            <p:ph type="ctrTitle"/>
          </p:nvPr>
        </p:nvSpPr>
        <p:spPr>
          <a:xfrm>
            <a:off x="1523999" y="2973135"/>
            <a:ext cx="9144000" cy="911600"/>
          </a:xfrm>
          <a:prstGeom prst="rect">
            <a:avLst/>
          </a:prstGeom>
          <a:noFill/>
          <a:ln>
            <a:noFill/>
          </a:ln>
        </p:spPr>
        <p:txBody>
          <a:bodyPr spcFirstLastPara="1" wrap="square" lIns="68575" tIns="34275" rIns="68575" bIns="34275" anchor="b" anchorCtr="0">
            <a:noAutofit/>
          </a:bodyPr>
          <a:lstStyle>
            <a:lvl1pPr marR="0" lvl="0" algn="ctr" rtl="0">
              <a:lnSpc>
                <a:spcPct val="90000"/>
              </a:lnSpc>
              <a:spcBef>
                <a:spcPts val="0"/>
              </a:spcBef>
              <a:spcAft>
                <a:spcPts val="0"/>
              </a:spcAft>
              <a:buClr>
                <a:schemeClr val="lt1"/>
              </a:buClr>
              <a:buSzPts val="4500"/>
              <a:buFont typeface="Lato"/>
              <a:buNone/>
              <a:defRPr sz="6000" b="0" i="0" u="none" strike="noStrike" cap="none">
                <a:solidFill>
                  <a:schemeClr val="lt1"/>
                </a:solidFill>
                <a:latin typeface="Lato"/>
                <a:ea typeface="Lato"/>
                <a:cs typeface="Lato"/>
                <a:sym typeface="Lato"/>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9" name="Google Shape;19;p3"/>
          <p:cNvSpPr txBox="1"/>
          <p:nvPr/>
        </p:nvSpPr>
        <p:spPr>
          <a:xfrm>
            <a:off x="150920" y="6391921"/>
            <a:ext cx="7244000" cy="646400"/>
          </a:xfrm>
          <a:prstGeom prst="rect">
            <a:avLst/>
          </a:prstGeom>
          <a:noFill/>
          <a:ln>
            <a:noFill/>
          </a:ln>
        </p:spPr>
        <p:txBody>
          <a:bodyPr spcFirstLastPara="1" wrap="square" lIns="91433" tIns="45700" rIns="91433" bIns="45700" anchor="t" anchorCtr="0">
            <a:noAutofit/>
          </a:bodyPr>
          <a:lstStyle/>
          <a:p>
            <a:pPr marL="0" marR="0" lvl="0" indent="0" algn="l" rtl="0">
              <a:spcBef>
                <a:spcPts val="0"/>
              </a:spcBef>
              <a:spcAft>
                <a:spcPts val="0"/>
              </a:spcAft>
              <a:buNone/>
            </a:pPr>
            <a:r>
              <a:rPr lang="en" sz="1867" i="1">
                <a:solidFill>
                  <a:schemeClr val="lt1"/>
                </a:solidFill>
                <a:latin typeface="Lato"/>
                <a:ea typeface="Lato"/>
                <a:cs typeface="Lato"/>
                <a:sym typeface="Lato"/>
              </a:rPr>
              <a:t>When health becomes a challenge, we will be your</a:t>
            </a:r>
            <a:endParaRPr sz="1467"/>
          </a:p>
          <a:p>
            <a:pPr marL="0" marR="0" lvl="0" indent="0" algn="l" rtl="0">
              <a:spcBef>
                <a:spcPts val="0"/>
              </a:spcBef>
              <a:spcAft>
                <a:spcPts val="0"/>
              </a:spcAft>
              <a:buNone/>
            </a:pPr>
            <a:endParaRPr sz="1867">
              <a:solidFill>
                <a:schemeClr val="lt1"/>
              </a:solidFill>
              <a:latin typeface="Calibri"/>
              <a:ea typeface="Calibri"/>
              <a:cs typeface="Calibri"/>
              <a:sym typeface="Calibri"/>
            </a:endParaRPr>
          </a:p>
        </p:txBody>
      </p:sp>
      <p:pic>
        <p:nvPicPr>
          <p:cNvPr id="20" name="Google Shape;20;p3"/>
          <p:cNvPicPr preferRelativeResize="0"/>
          <p:nvPr/>
        </p:nvPicPr>
        <p:blipFill rotWithShape="1">
          <a:blip r:embed="rId3">
            <a:alphaModFix/>
          </a:blip>
          <a:srcRect/>
          <a:stretch/>
        </p:blipFill>
        <p:spPr>
          <a:xfrm>
            <a:off x="5106336" y="6455577"/>
            <a:ext cx="1286203" cy="241755"/>
          </a:xfrm>
          <a:prstGeom prst="rect">
            <a:avLst/>
          </a:prstGeom>
          <a:noFill/>
          <a:ln>
            <a:noFill/>
          </a:ln>
        </p:spPr>
      </p:pic>
    </p:spTree>
    <p:extLst>
      <p:ext uri="{BB962C8B-B14F-4D97-AF65-F5344CB8AC3E}">
        <p14:creationId xmlns:p14="http://schemas.microsoft.com/office/powerpoint/2010/main" val="13221359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ustom layout 6">
  <p:cSld name="Custom layout 6">
    <p:bg>
      <p:bgPr>
        <a:solidFill>
          <a:srgbClr val="FFFFFF"/>
        </a:solidFill>
        <a:effectLst/>
      </p:bgPr>
    </p:bg>
    <p:spTree>
      <p:nvGrpSpPr>
        <p:cNvPr id="1" name="Shape 72"/>
        <p:cNvGrpSpPr/>
        <p:nvPr/>
      </p:nvGrpSpPr>
      <p:grpSpPr>
        <a:xfrm>
          <a:off x="0" y="0"/>
          <a:ext cx="0" cy="0"/>
          <a:chOff x="0" y="0"/>
          <a:chExt cx="0" cy="0"/>
        </a:xfrm>
      </p:grpSpPr>
      <p:sp>
        <p:nvSpPr>
          <p:cNvPr id="73" name="Google Shape;73;p14"/>
          <p:cNvSpPr/>
          <p:nvPr/>
        </p:nvSpPr>
        <p:spPr>
          <a:xfrm>
            <a:off x="0" y="0"/>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lnSpc>
                <a:spcPct val="100000"/>
              </a:lnSpc>
              <a:spcAft>
                <a:spcPts val="0"/>
              </a:spcAft>
              <a:buNone/>
              <a:defRPr sz="1333">
                <a:solidFill>
                  <a:schemeClr val="dk2"/>
                </a:solidFill>
              </a:defRPr>
            </a:lvl1pPr>
            <a:lvl2pPr lvl="1" algn="r">
              <a:lnSpc>
                <a:spcPct val="100000"/>
              </a:lnSpc>
              <a:spcAft>
                <a:spcPts val="0"/>
              </a:spcAft>
              <a:buNone/>
              <a:defRPr sz="1333">
                <a:solidFill>
                  <a:schemeClr val="dk2"/>
                </a:solidFill>
              </a:defRPr>
            </a:lvl2pPr>
            <a:lvl3pPr lvl="2" algn="r">
              <a:lnSpc>
                <a:spcPct val="100000"/>
              </a:lnSpc>
              <a:spcAft>
                <a:spcPts val="0"/>
              </a:spcAft>
              <a:buNone/>
              <a:defRPr sz="1333">
                <a:solidFill>
                  <a:schemeClr val="dk2"/>
                </a:solidFill>
              </a:defRPr>
            </a:lvl3pPr>
            <a:lvl4pPr lvl="3" algn="r">
              <a:lnSpc>
                <a:spcPct val="100000"/>
              </a:lnSpc>
              <a:spcAft>
                <a:spcPts val="0"/>
              </a:spcAft>
              <a:buNone/>
              <a:defRPr sz="1333">
                <a:solidFill>
                  <a:schemeClr val="dk2"/>
                </a:solidFill>
              </a:defRPr>
            </a:lvl4pPr>
            <a:lvl5pPr lvl="4" algn="r">
              <a:lnSpc>
                <a:spcPct val="100000"/>
              </a:lnSpc>
              <a:spcAft>
                <a:spcPts val="0"/>
              </a:spcAft>
              <a:buNone/>
              <a:defRPr sz="1333">
                <a:solidFill>
                  <a:schemeClr val="dk2"/>
                </a:solidFill>
              </a:defRPr>
            </a:lvl5pPr>
            <a:lvl6pPr lvl="5" algn="r">
              <a:lnSpc>
                <a:spcPct val="100000"/>
              </a:lnSpc>
              <a:spcAft>
                <a:spcPts val="0"/>
              </a:spcAft>
              <a:buNone/>
              <a:defRPr sz="1333">
                <a:solidFill>
                  <a:schemeClr val="dk2"/>
                </a:solidFill>
              </a:defRPr>
            </a:lvl6pPr>
            <a:lvl7pPr lvl="6" algn="r">
              <a:lnSpc>
                <a:spcPct val="100000"/>
              </a:lnSpc>
              <a:spcAft>
                <a:spcPts val="0"/>
              </a:spcAft>
              <a:buNone/>
              <a:defRPr sz="1333">
                <a:solidFill>
                  <a:schemeClr val="dk2"/>
                </a:solidFill>
              </a:defRPr>
            </a:lvl7pPr>
            <a:lvl8pPr lvl="7" algn="r">
              <a:lnSpc>
                <a:spcPct val="100000"/>
              </a:lnSpc>
              <a:spcAft>
                <a:spcPts val="0"/>
              </a:spcAft>
              <a:buNone/>
              <a:defRPr sz="1333">
                <a:solidFill>
                  <a:schemeClr val="dk2"/>
                </a:solidFill>
              </a:defRPr>
            </a:lvl8pPr>
            <a:lvl9pPr lvl="8" algn="r">
              <a:lnSpc>
                <a:spcPct val="100000"/>
              </a:lnSpc>
              <a:spcAft>
                <a:spcPts val="0"/>
              </a:spcAft>
              <a:buNone/>
              <a:defRPr sz="1333">
                <a:solidFill>
                  <a:schemeClr val="dk2"/>
                </a:solidFill>
              </a:defRPr>
            </a:lvl9pPr>
          </a:lstStyle>
          <a:p>
            <a:fld id="{00000000-1234-1234-1234-123412341234}" type="slidenum">
              <a:rPr lang="en" smtClean="0"/>
              <a:pPr/>
              <a:t>‹#›</a:t>
            </a:fld>
            <a:endParaRPr lang="en"/>
          </a:p>
        </p:txBody>
      </p:sp>
      <p:sp>
        <p:nvSpPr>
          <p:cNvPr id="75" name="Google Shape;75;p14"/>
          <p:cNvSpPr txBox="1">
            <a:spLocks noGrp="1"/>
          </p:cNvSpPr>
          <p:nvPr>
            <p:ph type="title"/>
          </p:nvPr>
        </p:nvSpPr>
        <p:spPr>
          <a:xfrm>
            <a:off x="439133" y="1477833"/>
            <a:ext cx="5330000" cy="13656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None/>
              <a:defRPr sz="3733" b="1">
                <a:solidFill>
                  <a:srgbClr val="212121"/>
                </a:solidFill>
                <a:latin typeface="Lato"/>
                <a:ea typeface="Lato"/>
                <a:cs typeface="Lato"/>
                <a:sym typeface="Lato"/>
              </a:defRPr>
            </a:lvl1pPr>
            <a:lvl2pPr lvl="1" algn="l">
              <a:lnSpc>
                <a:spcPct val="100000"/>
              </a:lnSpc>
              <a:spcBef>
                <a:spcPts val="0"/>
              </a:spcBef>
              <a:spcAft>
                <a:spcPts val="0"/>
              </a:spcAft>
              <a:buNone/>
              <a:defRPr sz="3733" b="1">
                <a:solidFill>
                  <a:srgbClr val="212121"/>
                </a:solidFill>
              </a:defRPr>
            </a:lvl2pPr>
            <a:lvl3pPr lvl="2" algn="l">
              <a:lnSpc>
                <a:spcPct val="100000"/>
              </a:lnSpc>
              <a:spcBef>
                <a:spcPts val="0"/>
              </a:spcBef>
              <a:spcAft>
                <a:spcPts val="0"/>
              </a:spcAft>
              <a:buNone/>
              <a:defRPr sz="3733" b="1">
                <a:solidFill>
                  <a:srgbClr val="212121"/>
                </a:solidFill>
              </a:defRPr>
            </a:lvl3pPr>
            <a:lvl4pPr lvl="3" algn="l">
              <a:lnSpc>
                <a:spcPct val="100000"/>
              </a:lnSpc>
              <a:spcBef>
                <a:spcPts val="0"/>
              </a:spcBef>
              <a:spcAft>
                <a:spcPts val="0"/>
              </a:spcAft>
              <a:buNone/>
              <a:defRPr sz="3733" b="1">
                <a:solidFill>
                  <a:srgbClr val="212121"/>
                </a:solidFill>
              </a:defRPr>
            </a:lvl4pPr>
            <a:lvl5pPr lvl="4" algn="l">
              <a:lnSpc>
                <a:spcPct val="100000"/>
              </a:lnSpc>
              <a:spcBef>
                <a:spcPts val="0"/>
              </a:spcBef>
              <a:spcAft>
                <a:spcPts val="0"/>
              </a:spcAft>
              <a:buNone/>
              <a:defRPr sz="3733" b="1">
                <a:solidFill>
                  <a:srgbClr val="212121"/>
                </a:solidFill>
              </a:defRPr>
            </a:lvl5pPr>
            <a:lvl6pPr lvl="5" algn="l">
              <a:lnSpc>
                <a:spcPct val="100000"/>
              </a:lnSpc>
              <a:spcBef>
                <a:spcPts val="0"/>
              </a:spcBef>
              <a:spcAft>
                <a:spcPts val="0"/>
              </a:spcAft>
              <a:buNone/>
              <a:defRPr sz="3733" b="1">
                <a:solidFill>
                  <a:srgbClr val="212121"/>
                </a:solidFill>
              </a:defRPr>
            </a:lvl6pPr>
            <a:lvl7pPr lvl="6" algn="l">
              <a:lnSpc>
                <a:spcPct val="100000"/>
              </a:lnSpc>
              <a:spcBef>
                <a:spcPts val="0"/>
              </a:spcBef>
              <a:spcAft>
                <a:spcPts val="0"/>
              </a:spcAft>
              <a:buNone/>
              <a:defRPr sz="3733" b="1">
                <a:solidFill>
                  <a:srgbClr val="212121"/>
                </a:solidFill>
              </a:defRPr>
            </a:lvl7pPr>
            <a:lvl8pPr lvl="7" algn="l">
              <a:lnSpc>
                <a:spcPct val="100000"/>
              </a:lnSpc>
              <a:spcBef>
                <a:spcPts val="0"/>
              </a:spcBef>
              <a:spcAft>
                <a:spcPts val="0"/>
              </a:spcAft>
              <a:buNone/>
              <a:defRPr sz="3733" b="1">
                <a:solidFill>
                  <a:srgbClr val="212121"/>
                </a:solidFill>
              </a:defRPr>
            </a:lvl8pPr>
            <a:lvl9pPr lvl="8" algn="l">
              <a:lnSpc>
                <a:spcPct val="100000"/>
              </a:lnSpc>
              <a:spcBef>
                <a:spcPts val="0"/>
              </a:spcBef>
              <a:spcAft>
                <a:spcPts val="0"/>
              </a:spcAft>
              <a:buNone/>
              <a:defRPr sz="3733" b="1">
                <a:solidFill>
                  <a:srgbClr val="212121"/>
                </a:solidFill>
              </a:defRPr>
            </a:lvl9pPr>
          </a:lstStyle>
          <a:p>
            <a:endParaRPr/>
          </a:p>
        </p:txBody>
      </p:sp>
      <p:sp>
        <p:nvSpPr>
          <p:cNvPr id="76" name="Google Shape;76;p14"/>
          <p:cNvSpPr txBox="1">
            <a:spLocks noGrp="1"/>
          </p:cNvSpPr>
          <p:nvPr>
            <p:ph type="body" idx="1"/>
          </p:nvPr>
        </p:nvSpPr>
        <p:spPr>
          <a:xfrm>
            <a:off x="439133" y="2926800"/>
            <a:ext cx="5330000" cy="2446800"/>
          </a:xfrm>
          <a:prstGeom prst="rect">
            <a:avLst/>
          </a:prstGeom>
          <a:noFill/>
          <a:ln>
            <a:noFill/>
          </a:ln>
        </p:spPr>
        <p:txBody>
          <a:bodyPr spcFirstLastPara="1" wrap="square" lIns="68575" tIns="34275" rIns="68575" bIns="34275" anchor="t" anchorCtr="0">
            <a:noAutofit/>
          </a:bodyPr>
          <a:lstStyle>
            <a:lvl1pPr marL="609585" lvl="0" indent="-440256" algn="l">
              <a:lnSpc>
                <a:spcPct val="115000"/>
              </a:lnSpc>
              <a:spcBef>
                <a:spcPts val="0"/>
              </a:spcBef>
              <a:spcAft>
                <a:spcPts val="0"/>
              </a:spcAft>
              <a:buClr>
                <a:srgbClr val="616161"/>
              </a:buClr>
              <a:buSzPts val="1600"/>
              <a:buChar char="●"/>
              <a:defRPr sz="2133">
                <a:solidFill>
                  <a:srgbClr val="616161"/>
                </a:solidFill>
                <a:latin typeface="Lato"/>
                <a:ea typeface="Lato"/>
                <a:cs typeface="Lato"/>
                <a:sym typeface="Lato"/>
              </a:defRPr>
            </a:lvl1pPr>
            <a:lvl2pPr marL="1219170" lvl="1" indent="-423323" algn="l">
              <a:lnSpc>
                <a:spcPct val="115000"/>
              </a:lnSpc>
              <a:spcBef>
                <a:spcPts val="2133"/>
              </a:spcBef>
              <a:spcAft>
                <a:spcPts val="0"/>
              </a:spcAft>
              <a:buClr>
                <a:srgbClr val="616161"/>
              </a:buClr>
              <a:buSzPts val="1400"/>
              <a:buChar char="○"/>
              <a:defRPr sz="1867">
                <a:solidFill>
                  <a:srgbClr val="616161"/>
                </a:solidFill>
                <a:latin typeface="Lato"/>
                <a:ea typeface="Lato"/>
                <a:cs typeface="Lato"/>
                <a:sym typeface="Lato"/>
              </a:defRPr>
            </a:lvl2pPr>
            <a:lvl3pPr marL="1828754" lvl="2" indent="-423323" algn="l">
              <a:lnSpc>
                <a:spcPct val="115000"/>
              </a:lnSpc>
              <a:spcBef>
                <a:spcPts val="2133"/>
              </a:spcBef>
              <a:spcAft>
                <a:spcPts val="0"/>
              </a:spcAft>
              <a:buClr>
                <a:srgbClr val="616161"/>
              </a:buClr>
              <a:buSzPts val="1400"/>
              <a:buChar char="■"/>
              <a:defRPr sz="1867">
                <a:solidFill>
                  <a:srgbClr val="616161"/>
                </a:solidFill>
                <a:latin typeface="Lato"/>
                <a:ea typeface="Lato"/>
                <a:cs typeface="Lato"/>
                <a:sym typeface="Lato"/>
              </a:defRPr>
            </a:lvl3pPr>
            <a:lvl4pPr marL="2438339" lvl="3" indent="-423323" algn="l">
              <a:lnSpc>
                <a:spcPct val="115000"/>
              </a:lnSpc>
              <a:spcBef>
                <a:spcPts val="2133"/>
              </a:spcBef>
              <a:spcAft>
                <a:spcPts val="0"/>
              </a:spcAft>
              <a:buClr>
                <a:srgbClr val="616161"/>
              </a:buClr>
              <a:buSzPts val="1400"/>
              <a:buChar char="●"/>
              <a:defRPr sz="1867">
                <a:solidFill>
                  <a:srgbClr val="616161"/>
                </a:solidFill>
                <a:latin typeface="Lato"/>
                <a:ea typeface="Lato"/>
                <a:cs typeface="Lato"/>
                <a:sym typeface="Lato"/>
              </a:defRPr>
            </a:lvl4pPr>
            <a:lvl5pPr marL="3047924" lvl="4" indent="-423323" algn="l">
              <a:lnSpc>
                <a:spcPct val="115000"/>
              </a:lnSpc>
              <a:spcBef>
                <a:spcPts val="2133"/>
              </a:spcBef>
              <a:spcAft>
                <a:spcPts val="0"/>
              </a:spcAft>
              <a:buClr>
                <a:srgbClr val="616161"/>
              </a:buClr>
              <a:buSzPts val="1400"/>
              <a:buChar char="○"/>
              <a:defRPr sz="1867">
                <a:solidFill>
                  <a:srgbClr val="616161"/>
                </a:solidFill>
                <a:latin typeface="Lato"/>
                <a:ea typeface="Lato"/>
                <a:cs typeface="Lato"/>
                <a:sym typeface="Lato"/>
              </a:defRPr>
            </a:lvl5pPr>
            <a:lvl6pPr marL="3657509" lvl="5" indent="-423323" algn="l">
              <a:lnSpc>
                <a:spcPct val="115000"/>
              </a:lnSpc>
              <a:spcBef>
                <a:spcPts val="2133"/>
              </a:spcBef>
              <a:spcAft>
                <a:spcPts val="0"/>
              </a:spcAft>
              <a:buClr>
                <a:srgbClr val="616161"/>
              </a:buClr>
              <a:buSzPts val="1400"/>
              <a:buChar char="■"/>
              <a:defRPr sz="1867">
                <a:solidFill>
                  <a:srgbClr val="616161"/>
                </a:solidFill>
                <a:latin typeface="Calibri"/>
                <a:ea typeface="Calibri"/>
                <a:cs typeface="Calibri"/>
                <a:sym typeface="Calibri"/>
              </a:defRPr>
            </a:lvl6pPr>
            <a:lvl7pPr marL="4267093" lvl="6" indent="-423323" algn="l">
              <a:lnSpc>
                <a:spcPct val="115000"/>
              </a:lnSpc>
              <a:spcBef>
                <a:spcPts val="2133"/>
              </a:spcBef>
              <a:spcAft>
                <a:spcPts val="0"/>
              </a:spcAft>
              <a:buClr>
                <a:srgbClr val="616161"/>
              </a:buClr>
              <a:buSzPts val="1400"/>
              <a:buChar char="●"/>
              <a:defRPr sz="1867">
                <a:solidFill>
                  <a:srgbClr val="616161"/>
                </a:solidFill>
                <a:latin typeface="Calibri"/>
                <a:ea typeface="Calibri"/>
                <a:cs typeface="Calibri"/>
                <a:sym typeface="Calibri"/>
              </a:defRPr>
            </a:lvl7pPr>
            <a:lvl8pPr marL="4876678" lvl="7" indent="-423323" algn="l">
              <a:lnSpc>
                <a:spcPct val="115000"/>
              </a:lnSpc>
              <a:spcBef>
                <a:spcPts val="2133"/>
              </a:spcBef>
              <a:spcAft>
                <a:spcPts val="0"/>
              </a:spcAft>
              <a:buClr>
                <a:srgbClr val="616161"/>
              </a:buClr>
              <a:buSzPts val="1400"/>
              <a:buChar char="○"/>
              <a:defRPr sz="1867">
                <a:solidFill>
                  <a:srgbClr val="616161"/>
                </a:solidFill>
                <a:latin typeface="Calibri"/>
                <a:ea typeface="Calibri"/>
                <a:cs typeface="Calibri"/>
                <a:sym typeface="Calibri"/>
              </a:defRPr>
            </a:lvl8pPr>
            <a:lvl9pPr marL="5486263" lvl="8" indent="-423323" algn="l">
              <a:lnSpc>
                <a:spcPct val="115000"/>
              </a:lnSpc>
              <a:spcBef>
                <a:spcPts val="2133"/>
              </a:spcBef>
              <a:spcAft>
                <a:spcPts val="2133"/>
              </a:spcAft>
              <a:buClr>
                <a:srgbClr val="616161"/>
              </a:buClr>
              <a:buSzPts val="1400"/>
              <a:buChar char="■"/>
              <a:defRPr sz="1867">
                <a:solidFill>
                  <a:srgbClr val="61616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219939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ustom layout 8">
  <p:cSld name="Custom layout 8">
    <p:spTree>
      <p:nvGrpSpPr>
        <p:cNvPr id="1" name="Shape 77"/>
        <p:cNvGrpSpPr/>
        <p:nvPr/>
      </p:nvGrpSpPr>
      <p:grpSpPr>
        <a:xfrm>
          <a:off x="0" y="0"/>
          <a:ext cx="0" cy="0"/>
          <a:chOff x="0" y="0"/>
          <a:chExt cx="0" cy="0"/>
        </a:xfrm>
      </p:grpSpPr>
      <p:sp>
        <p:nvSpPr>
          <p:cNvPr id="78" name="Google Shape;78;p15"/>
          <p:cNvSpPr/>
          <p:nvPr/>
        </p:nvSpPr>
        <p:spPr>
          <a:xfrm>
            <a:off x="0" y="0"/>
            <a:ext cx="12192000" cy="6858000"/>
          </a:xfrm>
          <a:prstGeom prst="rect">
            <a:avLst/>
          </a:prstGeom>
          <a:gradFill>
            <a:gsLst>
              <a:gs pos="0">
                <a:srgbClr val="696969"/>
              </a:gs>
              <a:gs pos="100000">
                <a:srgbClr val="1D1D1D"/>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15"/>
          <p:cNvSpPr txBox="1">
            <a:spLocks noGrp="1"/>
          </p:cNvSpPr>
          <p:nvPr>
            <p:ph type="title"/>
          </p:nvPr>
        </p:nvSpPr>
        <p:spPr>
          <a:xfrm>
            <a:off x="415600" y="274600"/>
            <a:ext cx="5186000" cy="24440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rgbClr val="FFFFFF"/>
              </a:buClr>
              <a:buSzPts val="2800"/>
              <a:buNone/>
              <a:defRPr sz="3733" b="1">
                <a:solidFill>
                  <a:srgbClr val="FFFFFF"/>
                </a:solidFill>
                <a:latin typeface="Lato"/>
                <a:ea typeface="Lato"/>
                <a:cs typeface="Lato"/>
                <a:sym typeface="Lato"/>
              </a:defRPr>
            </a:lvl1pPr>
            <a:lvl2pPr lvl="1" algn="l">
              <a:lnSpc>
                <a:spcPct val="100000"/>
              </a:lnSpc>
              <a:spcBef>
                <a:spcPts val="0"/>
              </a:spcBef>
              <a:spcAft>
                <a:spcPts val="0"/>
              </a:spcAft>
              <a:buClr>
                <a:srgbClr val="FFFFFF"/>
              </a:buClr>
              <a:buSzPts val="2800"/>
              <a:buNone/>
              <a:defRPr sz="3733">
                <a:solidFill>
                  <a:srgbClr val="FFFFFF"/>
                </a:solidFill>
              </a:defRPr>
            </a:lvl2pPr>
            <a:lvl3pPr lvl="2" algn="l">
              <a:lnSpc>
                <a:spcPct val="100000"/>
              </a:lnSpc>
              <a:spcBef>
                <a:spcPts val="0"/>
              </a:spcBef>
              <a:spcAft>
                <a:spcPts val="0"/>
              </a:spcAft>
              <a:buClr>
                <a:srgbClr val="FFFFFF"/>
              </a:buClr>
              <a:buSzPts val="2800"/>
              <a:buNone/>
              <a:defRPr sz="3733">
                <a:solidFill>
                  <a:srgbClr val="FFFFFF"/>
                </a:solidFill>
              </a:defRPr>
            </a:lvl3pPr>
            <a:lvl4pPr lvl="3" algn="l">
              <a:lnSpc>
                <a:spcPct val="100000"/>
              </a:lnSpc>
              <a:spcBef>
                <a:spcPts val="0"/>
              </a:spcBef>
              <a:spcAft>
                <a:spcPts val="0"/>
              </a:spcAft>
              <a:buClr>
                <a:srgbClr val="FFFFFF"/>
              </a:buClr>
              <a:buSzPts val="2800"/>
              <a:buNone/>
              <a:defRPr sz="3733">
                <a:solidFill>
                  <a:srgbClr val="FFFFFF"/>
                </a:solidFill>
              </a:defRPr>
            </a:lvl4pPr>
            <a:lvl5pPr lvl="4" algn="l">
              <a:lnSpc>
                <a:spcPct val="100000"/>
              </a:lnSpc>
              <a:spcBef>
                <a:spcPts val="0"/>
              </a:spcBef>
              <a:spcAft>
                <a:spcPts val="0"/>
              </a:spcAft>
              <a:buClr>
                <a:srgbClr val="FFFFFF"/>
              </a:buClr>
              <a:buSzPts val="2800"/>
              <a:buNone/>
              <a:defRPr sz="3733">
                <a:solidFill>
                  <a:srgbClr val="FFFFFF"/>
                </a:solidFill>
              </a:defRPr>
            </a:lvl5pPr>
            <a:lvl6pPr lvl="5" algn="l">
              <a:lnSpc>
                <a:spcPct val="100000"/>
              </a:lnSpc>
              <a:spcBef>
                <a:spcPts val="0"/>
              </a:spcBef>
              <a:spcAft>
                <a:spcPts val="0"/>
              </a:spcAft>
              <a:buClr>
                <a:srgbClr val="FFFFFF"/>
              </a:buClr>
              <a:buSzPts val="2800"/>
              <a:buNone/>
              <a:defRPr sz="3733">
                <a:solidFill>
                  <a:srgbClr val="FFFFFF"/>
                </a:solidFill>
              </a:defRPr>
            </a:lvl6pPr>
            <a:lvl7pPr lvl="6" algn="l">
              <a:lnSpc>
                <a:spcPct val="100000"/>
              </a:lnSpc>
              <a:spcBef>
                <a:spcPts val="0"/>
              </a:spcBef>
              <a:spcAft>
                <a:spcPts val="0"/>
              </a:spcAft>
              <a:buClr>
                <a:srgbClr val="FFFFFF"/>
              </a:buClr>
              <a:buSzPts val="2800"/>
              <a:buNone/>
              <a:defRPr sz="3733">
                <a:solidFill>
                  <a:srgbClr val="FFFFFF"/>
                </a:solidFill>
              </a:defRPr>
            </a:lvl7pPr>
            <a:lvl8pPr lvl="7" algn="l">
              <a:lnSpc>
                <a:spcPct val="100000"/>
              </a:lnSpc>
              <a:spcBef>
                <a:spcPts val="0"/>
              </a:spcBef>
              <a:spcAft>
                <a:spcPts val="0"/>
              </a:spcAft>
              <a:buClr>
                <a:srgbClr val="FFFFFF"/>
              </a:buClr>
              <a:buSzPts val="2800"/>
              <a:buNone/>
              <a:defRPr sz="3733">
                <a:solidFill>
                  <a:srgbClr val="FFFFFF"/>
                </a:solidFill>
              </a:defRPr>
            </a:lvl8pPr>
            <a:lvl9pPr lvl="8" algn="l">
              <a:lnSpc>
                <a:spcPct val="100000"/>
              </a:lnSpc>
              <a:spcBef>
                <a:spcPts val="0"/>
              </a:spcBef>
              <a:spcAft>
                <a:spcPts val="0"/>
              </a:spcAft>
              <a:buClr>
                <a:srgbClr val="FFFFFF"/>
              </a:buClr>
              <a:buSzPts val="2800"/>
              <a:buNone/>
              <a:defRPr sz="3733">
                <a:solidFill>
                  <a:srgbClr val="FFFFFF"/>
                </a:solidFill>
              </a:defRPr>
            </a:lvl9pPr>
          </a:lstStyle>
          <a:p>
            <a:endParaRPr/>
          </a:p>
        </p:txBody>
      </p:sp>
      <p:sp>
        <p:nvSpPr>
          <p:cNvPr id="80" name="Google Shape;80;p15"/>
          <p:cNvSpPr txBox="1">
            <a:spLocks noGrp="1"/>
          </p:cNvSpPr>
          <p:nvPr>
            <p:ph type="body" idx="1"/>
          </p:nvPr>
        </p:nvSpPr>
        <p:spPr>
          <a:xfrm>
            <a:off x="415600" y="2979367"/>
            <a:ext cx="5186000" cy="3112400"/>
          </a:xfrm>
          <a:prstGeom prst="rect">
            <a:avLst/>
          </a:prstGeom>
          <a:noFill/>
          <a:ln>
            <a:noFill/>
          </a:ln>
        </p:spPr>
        <p:txBody>
          <a:bodyPr spcFirstLastPara="1" wrap="square" lIns="68575" tIns="34275" rIns="68575" bIns="34275" anchor="t" anchorCtr="0">
            <a:noAutofit/>
          </a:bodyPr>
          <a:lstStyle>
            <a:lvl1pPr marL="609585" lvl="0" indent="-423323" algn="l">
              <a:lnSpc>
                <a:spcPct val="115000"/>
              </a:lnSpc>
              <a:spcBef>
                <a:spcPts val="0"/>
              </a:spcBef>
              <a:spcAft>
                <a:spcPts val="0"/>
              </a:spcAft>
              <a:buClr>
                <a:srgbClr val="FFFFFF"/>
              </a:buClr>
              <a:buSzPts val="1400"/>
              <a:buChar char="●"/>
              <a:defRPr sz="1867">
                <a:solidFill>
                  <a:srgbClr val="FFFFFF"/>
                </a:solidFill>
                <a:latin typeface="Lato"/>
                <a:ea typeface="Lato"/>
                <a:cs typeface="Lato"/>
                <a:sym typeface="Lato"/>
              </a:defRPr>
            </a:lvl1pPr>
            <a:lvl2pPr marL="1219170" lvl="1" indent="-406390" algn="l">
              <a:lnSpc>
                <a:spcPct val="115000"/>
              </a:lnSpc>
              <a:spcBef>
                <a:spcPts val="2133"/>
              </a:spcBef>
              <a:spcAft>
                <a:spcPts val="0"/>
              </a:spcAft>
              <a:buClr>
                <a:srgbClr val="FFFFFF"/>
              </a:buClr>
              <a:buSzPts val="1200"/>
              <a:buChar char="○"/>
              <a:defRPr sz="1600">
                <a:solidFill>
                  <a:srgbClr val="FFFFFF"/>
                </a:solidFill>
                <a:latin typeface="Lato"/>
                <a:ea typeface="Lato"/>
                <a:cs typeface="Lato"/>
                <a:sym typeface="Lato"/>
              </a:defRPr>
            </a:lvl2pPr>
            <a:lvl3pPr marL="1828754" lvl="2" indent="-406390" algn="l">
              <a:lnSpc>
                <a:spcPct val="115000"/>
              </a:lnSpc>
              <a:spcBef>
                <a:spcPts val="2133"/>
              </a:spcBef>
              <a:spcAft>
                <a:spcPts val="0"/>
              </a:spcAft>
              <a:buClr>
                <a:srgbClr val="FFFFFF"/>
              </a:buClr>
              <a:buSzPts val="1200"/>
              <a:buChar char="■"/>
              <a:defRPr sz="1600">
                <a:solidFill>
                  <a:srgbClr val="FFFFFF"/>
                </a:solidFill>
                <a:latin typeface="Lato"/>
                <a:ea typeface="Lato"/>
                <a:cs typeface="Lato"/>
                <a:sym typeface="Lato"/>
              </a:defRPr>
            </a:lvl3pPr>
            <a:lvl4pPr marL="2438339" lvl="3" indent="-406390" algn="l">
              <a:lnSpc>
                <a:spcPct val="115000"/>
              </a:lnSpc>
              <a:spcBef>
                <a:spcPts val="2133"/>
              </a:spcBef>
              <a:spcAft>
                <a:spcPts val="0"/>
              </a:spcAft>
              <a:buClr>
                <a:srgbClr val="FFFFFF"/>
              </a:buClr>
              <a:buSzPts val="1200"/>
              <a:buChar char="●"/>
              <a:defRPr sz="1600">
                <a:solidFill>
                  <a:srgbClr val="FFFFFF"/>
                </a:solidFill>
                <a:latin typeface="Lato"/>
                <a:ea typeface="Lato"/>
                <a:cs typeface="Lato"/>
                <a:sym typeface="Lato"/>
              </a:defRPr>
            </a:lvl4pPr>
            <a:lvl5pPr marL="3047924" lvl="4" indent="-406390" algn="l">
              <a:lnSpc>
                <a:spcPct val="115000"/>
              </a:lnSpc>
              <a:spcBef>
                <a:spcPts val="2133"/>
              </a:spcBef>
              <a:spcAft>
                <a:spcPts val="0"/>
              </a:spcAft>
              <a:buClr>
                <a:srgbClr val="FFFFFF"/>
              </a:buClr>
              <a:buSzPts val="1200"/>
              <a:buChar char="○"/>
              <a:defRPr sz="1600">
                <a:solidFill>
                  <a:srgbClr val="FFFFFF"/>
                </a:solidFill>
                <a:latin typeface="Lato"/>
                <a:ea typeface="Lato"/>
                <a:cs typeface="Lato"/>
                <a:sym typeface="Lato"/>
              </a:defRPr>
            </a:lvl5pPr>
            <a:lvl6pPr marL="3657509" lvl="5" indent="-406390" algn="l">
              <a:lnSpc>
                <a:spcPct val="115000"/>
              </a:lnSpc>
              <a:spcBef>
                <a:spcPts val="2133"/>
              </a:spcBef>
              <a:spcAft>
                <a:spcPts val="0"/>
              </a:spcAft>
              <a:buClr>
                <a:srgbClr val="FFFFFF"/>
              </a:buClr>
              <a:buSzPts val="1200"/>
              <a:buChar char="■"/>
              <a:defRPr sz="1600">
                <a:solidFill>
                  <a:srgbClr val="FFFFFF"/>
                </a:solidFill>
                <a:latin typeface="Calibri"/>
                <a:ea typeface="Calibri"/>
                <a:cs typeface="Calibri"/>
                <a:sym typeface="Calibri"/>
              </a:defRPr>
            </a:lvl6pPr>
            <a:lvl7pPr marL="4267093" lvl="6" indent="-406390" algn="l">
              <a:lnSpc>
                <a:spcPct val="115000"/>
              </a:lnSpc>
              <a:spcBef>
                <a:spcPts val="2133"/>
              </a:spcBef>
              <a:spcAft>
                <a:spcPts val="0"/>
              </a:spcAft>
              <a:buClr>
                <a:srgbClr val="FFFFFF"/>
              </a:buClr>
              <a:buSzPts val="1200"/>
              <a:buChar char="●"/>
              <a:defRPr sz="1600">
                <a:solidFill>
                  <a:srgbClr val="FFFFFF"/>
                </a:solidFill>
                <a:latin typeface="Calibri"/>
                <a:ea typeface="Calibri"/>
                <a:cs typeface="Calibri"/>
                <a:sym typeface="Calibri"/>
              </a:defRPr>
            </a:lvl7pPr>
            <a:lvl8pPr marL="4876678" lvl="7" indent="-406390" algn="l">
              <a:lnSpc>
                <a:spcPct val="115000"/>
              </a:lnSpc>
              <a:spcBef>
                <a:spcPts val="2133"/>
              </a:spcBef>
              <a:spcAft>
                <a:spcPts val="0"/>
              </a:spcAft>
              <a:buClr>
                <a:srgbClr val="FFFFFF"/>
              </a:buClr>
              <a:buSzPts val="1200"/>
              <a:buChar char="○"/>
              <a:defRPr sz="1600">
                <a:solidFill>
                  <a:srgbClr val="FFFFFF"/>
                </a:solidFill>
                <a:latin typeface="Calibri"/>
                <a:ea typeface="Calibri"/>
                <a:cs typeface="Calibri"/>
                <a:sym typeface="Calibri"/>
              </a:defRPr>
            </a:lvl8pPr>
            <a:lvl9pPr marL="5486263" lvl="8" indent="-406390" algn="l">
              <a:lnSpc>
                <a:spcPct val="115000"/>
              </a:lnSpc>
              <a:spcBef>
                <a:spcPts val="2133"/>
              </a:spcBef>
              <a:spcAft>
                <a:spcPts val="2133"/>
              </a:spcAft>
              <a:buClr>
                <a:srgbClr val="FFFFFF"/>
              </a:buClr>
              <a:buSzPts val="1200"/>
              <a:buChar char="■"/>
              <a:defRPr sz="1600">
                <a:solidFill>
                  <a:srgbClr val="FFFFFF"/>
                </a:solidFill>
                <a:latin typeface="Calibri"/>
                <a:ea typeface="Calibri"/>
                <a:cs typeface="Calibri"/>
                <a:sym typeface="Calibri"/>
              </a:defRPr>
            </a:lvl9pPr>
          </a:lstStyle>
          <a:p>
            <a:endParaRPr/>
          </a:p>
        </p:txBody>
      </p:sp>
      <p:sp>
        <p:nvSpPr>
          <p:cNvPr id="81" name="Google Shape;81;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lnSpc>
                <a:spcPct val="100000"/>
              </a:lnSpc>
              <a:spcAft>
                <a:spcPts val="0"/>
              </a:spcAft>
              <a:buNone/>
              <a:defRPr sz="1333">
                <a:solidFill>
                  <a:srgbClr val="FFFFFF"/>
                </a:solidFill>
              </a:defRPr>
            </a:lvl1pPr>
            <a:lvl2pPr lvl="1" algn="r">
              <a:lnSpc>
                <a:spcPct val="100000"/>
              </a:lnSpc>
              <a:spcAft>
                <a:spcPts val="0"/>
              </a:spcAft>
              <a:buNone/>
              <a:defRPr sz="1333">
                <a:solidFill>
                  <a:srgbClr val="FFFFFF"/>
                </a:solidFill>
              </a:defRPr>
            </a:lvl2pPr>
            <a:lvl3pPr lvl="2" algn="r">
              <a:lnSpc>
                <a:spcPct val="100000"/>
              </a:lnSpc>
              <a:spcAft>
                <a:spcPts val="0"/>
              </a:spcAft>
              <a:buNone/>
              <a:defRPr sz="1333">
                <a:solidFill>
                  <a:srgbClr val="FFFFFF"/>
                </a:solidFill>
              </a:defRPr>
            </a:lvl3pPr>
            <a:lvl4pPr lvl="3" algn="r">
              <a:lnSpc>
                <a:spcPct val="100000"/>
              </a:lnSpc>
              <a:spcAft>
                <a:spcPts val="0"/>
              </a:spcAft>
              <a:buNone/>
              <a:defRPr sz="1333">
                <a:solidFill>
                  <a:srgbClr val="FFFFFF"/>
                </a:solidFill>
              </a:defRPr>
            </a:lvl4pPr>
            <a:lvl5pPr lvl="4" algn="r">
              <a:lnSpc>
                <a:spcPct val="100000"/>
              </a:lnSpc>
              <a:spcAft>
                <a:spcPts val="0"/>
              </a:spcAft>
              <a:buNone/>
              <a:defRPr sz="1333">
                <a:solidFill>
                  <a:srgbClr val="FFFFFF"/>
                </a:solidFill>
              </a:defRPr>
            </a:lvl5pPr>
            <a:lvl6pPr lvl="5" algn="r">
              <a:lnSpc>
                <a:spcPct val="100000"/>
              </a:lnSpc>
              <a:spcAft>
                <a:spcPts val="0"/>
              </a:spcAft>
              <a:buNone/>
              <a:defRPr sz="1333">
                <a:solidFill>
                  <a:srgbClr val="FFFFFF"/>
                </a:solidFill>
              </a:defRPr>
            </a:lvl6pPr>
            <a:lvl7pPr lvl="6" algn="r">
              <a:lnSpc>
                <a:spcPct val="100000"/>
              </a:lnSpc>
              <a:spcAft>
                <a:spcPts val="0"/>
              </a:spcAft>
              <a:buNone/>
              <a:defRPr sz="1333">
                <a:solidFill>
                  <a:srgbClr val="FFFFFF"/>
                </a:solidFill>
              </a:defRPr>
            </a:lvl7pPr>
            <a:lvl8pPr lvl="7" algn="r">
              <a:lnSpc>
                <a:spcPct val="100000"/>
              </a:lnSpc>
              <a:spcAft>
                <a:spcPts val="0"/>
              </a:spcAft>
              <a:buNone/>
              <a:defRPr sz="1333">
                <a:solidFill>
                  <a:srgbClr val="FFFFFF"/>
                </a:solidFill>
              </a:defRPr>
            </a:lvl8pPr>
            <a:lvl9pPr lvl="8" algn="r">
              <a:lnSpc>
                <a:spcPct val="100000"/>
              </a:lnSpc>
              <a:spcAft>
                <a:spcPts val="0"/>
              </a:spcAft>
              <a:buNone/>
              <a:defRPr sz="1333">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521495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16372411"/>
      </p:ext>
    </p:extLst>
  </p:cSld>
  <p:clrMapOvr>
    <a:masterClrMapping/>
  </p:clrMapOvr>
  <p:hf sldNum="0" hd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A321527-6A2E-4D95-9E9B-32A45162D132}" type="slidenum">
              <a:rPr lang="en-US" altLang="en-US" smtClean="0"/>
              <a:pPr>
                <a:defRPr/>
              </a:pPr>
              <a:t>‹#›</a:t>
            </a:fld>
            <a:endParaRPr lang="en-US" altLang="en-US"/>
          </a:p>
        </p:txBody>
      </p:sp>
    </p:spTree>
    <p:extLst>
      <p:ext uri="{BB962C8B-B14F-4D97-AF65-F5344CB8AC3E}">
        <p14:creationId xmlns:p14="http://schemas.microsoft.com/office/powerpoint/2010/main" val="371898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285750" indent="-285750">
              <a:buFont typeface="Arial" panose="020B0604020202020204" pitchFamily="34" charset="0"/>
              <a:buChar char="•"/>
              <a:defRPr sz="1600">
                <a:solidFill>
                  <a:srgbClr val="00454E"/>
                </a:solidFill>
              </a:defRPr>
            </a:lvl1pPr>
            <a:lvl2pPr marL="742950" indent="-285750">
              <a:buFont typeface="Arial" panose="020B0604020202020204" pitchFamily="34" charset="0"/>
              <a:buChar char="•"/>
              <a:defRPr sz="1400">
                <a:solidFill>
                  <a:srgbClr val="00454E"/>
                </a:solidFill>
              </a:defRPr>
            </a:lvl2pPr>
            <a:lvl3pPr marL="1085850" indent="-171450">
              <a:buFont typeface="Arial" panose="020B0604020202020204" pitchFamily="34" charset="0"/>
              <a:buChar char="•"/>
              <a:defRPr sz="1200">
                <a:solidFill>
                  <a:srgbClr val="00454E"/>
                </a:solidFill>
              </a:defRPr>
            </a:lvl3pPr>
            <a:lvl4pPr marL="1543050" indent="-171450">
              <a:buFont typeface="Arial" panose="020B0604020202020204" pitchFamily="34" charset="0"/>
              <a:buChar char="•"/>
              <a:defRPr sz="1000">
                <a:solidFill>
                  <a:srgbClr val="00454E"/>
                </a:solidFill>
              </a:defRPr>
            </a:lvl4pPr>
            <a:lvl5pPr marL="2000250" indent="-171450">
              <a:buFont typeface="Arial" panose="020B0604020202020204" pitchFamily="34" charset="0"/>
              <a:buChar char="•"/>
              <a:defRPr sz="1000">
                <a:solidFill>
                  <a:srgbClr val="00454E"/>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8" name="Title 11"/>
          <p:cNvSpPr>
            <a:spLocks noGrp="1"/>
          </p:cNvSpPr>
          <p:nvPr>
            <p:ph type="title" hasCustomPrompt="1"/>
          </p:nvPr>
        </p:nvSpPr>
        <p:spPr>
          <a:xfrm>
            <a:off x="839788" y="1222492"/>
            <a:ext cx="3932237" cy="450192"/>
          </a:xfrm>
          <a:prstGeom prst="rect">
            <a:avLst/>
          </a:prstGeom>
        </p:spPr>
        <p:txBody>
          <a:bodyPr>
            <a:normAutofit/>
          </a:bodyPr>
          <a:lstStyle>
            <a:lvl1pPr>
              <a:defRPr sz="36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9047235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47015362"/>
      </p:ext>
    </p:extLst>
  </p:cSld>
  <p:clrMapOvr>
    <a:masterClrMapping/>
  </p:clrMapOvr>
  <p:hf sldNum="0" hd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772409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9/14/2023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4369485"/>
      </p:ext>
    </p:extLst>
  </p:cSld>
  <p:clrMapOvr>
    <a:masterClrMapping/>
  </p:clrMapOvr>
  <p:hf sldNum="0" hd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9/14/2023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pic>
        <p:nvPicPr>
          <p:cNvPr id="6" name="Picture 5">
            <a:extLst>
              <a:ext uri="{FF2B5EF4-FFF2-40B4-BE49-F238E27FC236}">
                <a16:creationId xmlns:a16="http://schemas.microsoft.com/office/drawing/2014/main" id="{3C8F5EBB-221C-7A4C-879D-7A20DC4221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9" y="0"/>
            <a:ext cx="12182140" cy="6858000"/>
          </a:xfrm>
          <a:prstGeom prst="rect">
            <a:avLst/>
          </a:prstGeom>
        </p:spPr>
      </p:pic>
      <p:sp>
        <p:nvSpPr>
          <p:cNvPr id="7" name="Rectangle 6">
            <a:extLst>
              <a:ext uri="{FF2B5EF4-FFF2-40B4-BE49-F238E27FC236}">
                <a16:creationId xmlns:a16="http://schemas.microsoft.com/office/drawing/2014/main" id="{B87DEA71-C747-8A43-8845-08C701A2C52F}"/>
              </a:ext>
            </a:extLst>
          </p:cNvPr>
          <p:cNvSpPr/>
          <p:nvPr userDrawn="1"/>
        </p:nvSpPr>
        <p:spPr>
          <a:xfrm>
            <a:off x="214119" y="6407540"/>
            <a:ext cx="8397867" cy="369332"/>
          </a:xfrm>
          <a:prstGeom prst="rect">
            <a:avLst/>
          </a:prstGeom>
        </p:spPr>
        <p:txBody>
          <a:bodyPr wrap="square">
            <a:spAutoFit/>
          </a:bodyPr>
          <a:lstStyle/>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When health becomes a challenge, we</a:t>
            </a:r>
            <a:r>
              <a:rPr lang="en-US" i="1" baseline="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will be your</a:t>
            </a:r>
            <a:r>
              <a:rPr lang="en-US" i="1" baseline="0" dirty="0">
                <a:solidFill>
                  <a:schemeClr val="bg1"/>
                </a:solidFill>
                <a:latin typeface="Lato" panose="020F0502020204030203" pitchFamily="34" charset="0"/>
                <a:ea typeface="Lato" panose="020F0502020204030203" pitchFamily="34" charset="0"/>
                <a:cs typeface="Lato" panose="020F0502020204030203" pitchFamily="34" charset="0"/>
              </a:rPr>
              <a:t> </a:t>
            </a:r>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8" name="Picture 7">
            <a:extLst>
              <a:ext uri="{FF2B5EF4-FFF2-40B4-BE49-F238E27FC236}">
                <a16:creationId xmlns:a16="http://schemas.microsoft.com/office/drawing/2014/main" id="{CC2355E4-3F6D-4747-9A34-ADB1BBD445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1666" y="6503458"/>
            <a:ext cx="944333" cy="177496"/>
          </a:xfrm>
          <a:prstGeom prst="rect">
            <a:avLst/>
          </a:prstGeom>
        </p:spPr>
      </p:pic>
    </p:spTree>
    <p:extLst>
      <p:ext uri="{BB962C8B-B14F-4D97-AF65-F5344CB8AC3E}">
        <p14:creationId xmlns:p14="http://schemas.microsoft.com/office/powerpoint/2010/main" val="25622680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9/14/2023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98823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63018674"/>
      </p:ext>
    </p:extLst>
  </p:cSld>
  <p:clrMapOvr>
    <a:masterClrMapping/>
  </p:clrMapOvr>
  <p:hf sldNum="0" hd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41508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40512105"/>
      </p:ext>
    </p:extLst>
  </p:cSld>
  <p:clrMapOvr>
    <a:masterClrMapping/>
  </p:clrMapOvr>
  <p:hf sldNum="0" hd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62779497"/>
      </p:ext>
    </p:extLst>
  </p:cSld>
  <p:clrMapOvr>
    <a:masterClrMapping/>
  </p:clrMapOvr>
  <p:hf sldNum="0" hdr="0" dt="0"/>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4445000" y="0"/>
            <a:ext cx="7747000" cy="6858000"/>
          </a:xfrm>
          <a:prstGeom prst="rect">
            <a:avLst/>
          </a:prstGeom>
          <a:solidFill>
            <a:srgbClr val="00454E"/>
          </a:solidFill>
          <a:ln w="0">
            <a:solidFill>
              <a:srgbClr val="7EA8A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4555"/>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605" y="1689028"/>
            <a:ext cx="3460062" cy="2752600"/>
          </a:xfrm>
          <a:prstGeom prst="rect">
            <a:avLst/>
          </a:prstGeom>
        </p:spPr>
      </p:pic>
      <p:sp>
        <p:nvSpPr>
          <p:cNvPr id="10" name="Rectangle 9"/>
          <p:cNvSpPr/>
          <p:nvPr userDrawn="1"/>
        </p:nvSpPr>
        <p:spPr>
          <a:xfrm>
            <a:off x="89428" y="4603678"/>
            <a:ext cx="4080405" cy="646331"/>
          </a:xfrm>
          <a:prstGeom prst="rect">
            <a:avLst/>
          </a:prstGeom>
        </p:spPr>
        <p:txBody>
          <a:bodyPr wrap="square">
            <a:spAutoFit/>
          </a:bodyPr>
          <a:lstStyle/>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When health becomes a challenge, </a:t>
            </a:r>
          </a:p>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we will be your haven.</a:t>
            </a:r>
          </a:p>
        </p:txBody>
      </p:sp>
      <p:cxnSp>
        <p:nvCxnSpPr>
          <p:cNvPr id="11" name="Straight Connector 10"/>
          <p:cNvCxnSpPr/>
          <p:nvPr userDrawn="1"/>
        </p:nvCxnSpPr>
        <p:spPr>
          <a:xfrm>
            <a:off x="8094705" y="3521332"/>
            <a:ext cx="447589" cy="0"/>
          </a:xfrm>
          <a:prstGeom prst="line">
            <a:avLst/>
          </a:prstGeom>
          <a:ln w="31750">
            <a:solidFill>
              <a:srgbClr val="F38B00"/>
            </a:solidFill>
          </a:ln>
          <a:effectLst/>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5404701" y="2620537"/>
            <a:ext cx="5827596" cy="715304"/>
          </a:xfrm>
          <a:prstGeom prst="rect">
            <a:avLst/>
          </a:prstGeom>
        </p:spPr>
        <p:txBody>
          <a:bodyPr anchor="b">
            <a:normAutofit/>
          </a:bodyPr>
          <a:lstStyle>
            <a:lvl1pPr algn="ctr">
              <a:defRPr sz="4000">
                <a:solidFill>
                  <a:schemeClr val="bg1"/>
                </a:solidFill>
                <a:latin typeface="Lato" panose="020F0502020204030203"/>
              </a:defRPr>
            </a:lvl1pPr>
          </a:lstStyle>
          <a:p>
            <a:r>
              <a:rPr lang="en-US" dirty="0"/>
              <a:t>Title</a:t>
            </a:r>
          </a:p>
        </p:txBody>
      </p:sp>
      <p:sp>
        <p:nvSpPr>
          <p:cNvPr id="13" name="Content Placeholder 19"/>
          <p:cNvSpPr>
            <a:spLocks noGrp="1"/>
          </p:cNvSpPr>
          <p:nvPr>
            <p:ph sz="quarter" idx="10" hasCustomPrompt="1"/>
          </p:nvPr>
        </p:nvSpPr>
        <p:spPr>
          <a:xfrm>
            <a:off x="6210299" y="3769156"/>
            <a:ext cx="4216400" cy="590971"/>
          </a:xfrm>
          <a:prstGeom prst="rect">
            <a:avLst/>
          </a:prstGeom>
        </p:spPr>
        <p:txBody>
          <a:bodyPr/>
          <a:lstStyle>
            <a:lvl1pPr marL="0" indent="0" algn="ctr">
              <a:buNone/>
              <a:defRPr>
                <a:solidFill>
                  <a:schemeClr val="bg1"/>
                </a:solidFill>
              </a:defRPr>
            </a:lvl1pPr>
          </a:lstStyle>
          <a:p>
            <a:pPr lvl="0"/>
            <a:r>
              <a:rPr lang="en-US" dirty="0"/>
              <a:t>SUBTITLE</a:t>
            </a:r>
          </a:p>
        </p:txBody>
      </p:sp>
      <p:sp>
        <p:nvSpPr>
          <p:cNvPr id="14" name="Rectangle 13"/>
          <p:cNvSpPr/>
          <p:nvPr userDrawn="1"/>
        </p:nvSpPr>
        <p:spPr>
          <a:xfrm>
            <a:off x="89428" y="6110868"/>
            <a:ext cx="891879" cy="624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87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4445000" y="0"/>
            <a:ext cx="7747000" cy="6858000"/>
          </a:xfrm>
          <a:prstGeom prst="rect">
            <a:avLst/>
          </a:prstGeom>
          <a:solidFill>
            <a:srgbClr val="00454E"/>
          </a:solidFill>
          <a:ln w="0">
            <a:solidFill>
              <a:srgbClr val="7EA8A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4555"/>
              </a:solidFill>
            </a:endParaRPr>
          </a:p>
        </p:txBody>
      </p:sp>
      <p:sp>
        <p:nvSpPr>
          <p:cNvPr id="7" name="Rectangle 6"/>
          <p:cNvSpPr/>
          <p:nvPr userDrawn="1"/>
        </p:nvSpPr>
        <p:spPr>
          <a:xfrm>
            <a:off x="149245" y="3198166"/>
            <a:ext cx="4080405" cy="646331"/>
          </a:xfrm>
          <a:prstGeom prst="rect">
            <a:avLst/>
          </a:prstGeom>
        </p:spPr>
        <p:txBody>
          <a:bodyPr wrap="square">
            <a:spAutoFit/>
          </a:bodyPr>
          <a:lstStyle/>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When health becomes a challenge, </a:t>
            </a:r>
          </a:p>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we will be your haven.</a:t>
            </a:r>
          </a:p>
        </p:txBody>
      </p:sp>
      <p:cxnSp>
        <p:nvCxnSpPr>
          <p:cNvPr id="11" name="Straight Connector 10"/>
          <p:cNvCxnSpPr/>
          <p:nvPr userDrawn="1"/>
        </p:nvCxnSpPr>
        <p:spPr>
          <a:xfrm>
            <a:off x="8094705" y="3521332"/>
            <a:ext cx="447589" cy="0"/>
          </a:xfrm>
          <a:prstGeom prst="line">
            <a:avLst/>
          </a:prstGeom>
          <a:ln w="31750">
            <a:solidFill>
              <a:srgbClr val="F38B00"/>
            </a:solidFill>
          </a:ln>
          <a:effectLst/>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5404701" y="2620537"/>
            <a:ext cx="5827596" cy="715304"/>
          </a:xfrm>
          <a:prstGeom prst="rect">
            <a:avLst/>
          </a:prstGeom>
        </p:spPr>
        <p:txBody>
          <a:bodyPr anchor="b">
            <a:normAutofit/>
          </a:bodyPr>
          <a:lstStyle>
            <a:lvl1pPr algn="ctr">
              <a:defRPr sz="4000">
                <a:solidFill>
                  <a:schemeClr val="bg1"/>
                </a:solidFill>
                <a:latin typeface="Lato" panose="020F0502020204030203"/>
              </a:defRPr>
            </a:lvl1pPr>
          </a:lstStyle>
          <a:p>
            <a:r>
              <a:rPr lang="en-US" dirty="0"/>
              <a:t>Title</a:t>
            </a:r>
          </a:p>
        </p:txBody>
      </p:sp>
      <p:sp>
        <p:nvSpPr>
          <p:cNvPr id="13" name="Content Placeholder 19"/>
          <p:cNvSpPr>
            <a:spLocks noGrp="1"/>
          </p:cNvSpPr>
          <p:nvPr>
            <p:ph sz="quarter" idx="10" hasCustomPrompt="1"/>
          </p:nvPr>
        </p:nvSpPr>
        <p:spPr>
          <a:xfrm>
            <a:off x="6210299" y="3769156"/>
            <a:ext cx="4216400" cy="590971"/>
          </a:xfrm>
          <a:prstGeom prst="rect">
            <a:avLst/>
          </a:prstGeom>
        </p:spPr>
        <p:txBody>
          <a:bodyPr/>
          <a:lstStyle>
            <a:lvl1pPr marL="0" indent="0" algn="ctr">
              <a:buNone/>
              <a:defRPr>
                <a:solidFill>
                  <a:schemeClr val="bg1"/>
                </a:solidFill>
              </a:defRPr>
            </a:lvl1pPr>
          </a:lstStyle>
          <a:p>
            <a:pPr lvl="0"/>
            <a:r>
              <a:rPr lang="en-US" dirty="0"/>
              <a:t>SUBTITLE</a:t>
            </a:r>
          </a:p>
        </p:txBody>
      </p:sp>
      <p:sp>
        <p:nvSpPr>
          <p:cNvPr id="14" name="Rectangle 13"/>
          <p:cNvSpPr/>
          <p:nvPr userDrawn="1"/>
        </p:nvSpPr>
        <p:spPr>
          <a:xfrm>
            <a:off x="89428" y="6110868"/>
            <a:ext cx="891879" cy="624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2668" y="4044796"/>
            <a:ext cx="2393558" cy="1865772"/>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5186" y="1057908"/>
            <a:ext cx="2431040" cy="1933978"/>
          </a:xfrm>
          <a:prstGeom prst="rect">
            <a:avLst/>
          </a:prstGeom>
        </p:spPr>
      </p:pic>
    </p:spTree>
    <p:extLst>
      <p:ext uri="{BB962C8B-B14F-4D97-AF65-F5344CB8AC3E}">
        <p14:creationId xmlns:p14="http://schemas.microsoft.com/office/powerpoint/2010/main" val="2796467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00454E"/>
                </a:solidFill>
                <a:latin typeface="Lato" panose="020F0502020204030203"/>
              </a:defRPr>
            </a:lvl1pPr>
            <a:lvl2pPr>
              <a:defRPr>
                <a:solidFill>
                  <a:srgbClr val="00454E"/>
                </a:solidFill>
                <a:latin typeface="Lato" panose="020F0502020204030203"/>
              </a:defRPr>
            </a:lvl2pPr>
            <a:lvl3pPr>
              <a:defRPr>
                <a:solidFill>
                  <a:srgbClr val="00454E"/>
                </a:solidFill>
                <a:latin typeface="Lato" panose="020F0502020204030203"/>
              </a:defRPr>
            </a:lvl3pPr>
            <a:lvl4pPr>
              <a:defRPr>
                <a:solidFill>
                  <a:srgbClr val="00454E"/>
                </a:solidFill>
                <a:latin typeface="Lato" panose="020F0502020204030203"/>
              </a:defRPr>
            </a:lvl4pPr>
            <a:lvl5pPr>
              <a:defRPr>
                <a:solidFill>
                  <a:srgbClr val="00454E"/>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1"/>
          <p:cNvSpPr>
            <a:spLocks noGrp="1"/>
          </p:cNvSpPr>
          <p:nvPr>
            <p:ph type="title" hasCustomPrompt="1"/>
          </p:nvPr>
        </p:nvSpPr>
        <p:spPr>
          <a:xfrm>
            <a:off x="314325" y="783512"/>
            <a:ext cx="10515600" cy="659913"/>
          </a:xfrm>
          <a:prstGeom prst="rect">
            <a:avLst/>
          </a:prstGeom>
        </p:spPr>
        <p:txBody>
          <a:bodyPr>
            <a:no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29238185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1E4555"/>
                </a:solidFill>
                <a:latin typeface="Lato" panose="020F0502020204030203"/>
              </a:defRPr>
            </a:lvl1pPr>
            <a:lvl2pPr>
              <a:defRPr>
                <a:solidFill>
                  <a:srgbClr val="1E4555"/>
                </a:solidFill>
                <a:latin typeface="Lato" panose="020F0502020204030203"/>
              </a:defRPr>
            </a:lvl2pPr>
            <a:lvl3pPr>
              <a:defRPr>
                <a:solidFill>
                  <a:srgbClr val="1E4555"/>
                </a:solidFill>
                <a:latin typeface="Lato" panose="020F0502020204030203"/>
              </a:defRPr>
            </a:lvl3pPr>
            <a:lvl4pPr>
              <a:defRPr>
                <a:solidFill>
                  <a:srgbClr val="1E4555"/>
                </a:solidFill>
                <a:latin typeface="Lato" panose="020F0502020204030203"/>
              </a:defRPr>
            </a:lvl4pPr>
            <a:lvl5pPr>
              <a:defRPr>
                <a:solidFill>
                  <a:srgbClr val="1E4555"/>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hasCustomPrompt="1"/>
          </p:nvPr>
        </p:nvSpPr>
        <p:spPr>
          <a:xfrm>
            <a:off x="314325" y="783512"/>
            <a:ext cx="10515600" cy="659913"/>
          </a:xfrm>
          <a:prstGeom prst="rect">
            <a:avLst/>
          </a:prstGeom>
        </p:spPr>
        <p:txBody>
          <a:bodyPr>
            <a:noAutofit/>
          </a:bodyPr>
          <a:lstStyle>
            <a:lvl1pPr>
              <a:defRPr sz="40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8434209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4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9" y="0"/>
            <a:ext cx="12182140" cy="6858000"/>
          </a:xfrm>
          <a:prstGeom prst="rect">
            <a:avLst/>
          </a:prstGeom>
        </p:spPr>
      </p:pic>
      <p:sp>
        <p:nvSpPr>
          <p:cNvPr id="5" name="Title 1"/>
          <p:cNvSpPr>
            <a:spLocks noGrp="1"/>
          </p:cNvSpPr>
          <p:nvPr>
            <p:ph type="ctrTitle" hasCustomPrompt="1"/>
          </p:nvPr>
        </p:nvSpPr>
        <p:spPr>
          <a:xfrm>
            <a:off x="1523999" y="2973135"/>
            <a:ext cx="9144000" cy="911729"/>
          </a:xfrm>
          <a:prstGeom prst="rect">
            <a:avLst/>
          </a:prstGeom>
        </p:spPr>
        <p:txBody>
          <a:bodyPr anchor="b">
            <a:normAutofit/>
          </a:bodyPr>
          <a:lstStyle>
            <a:lvl1pPr algn="ctr">
              <a:defRPr sz="6000">
                <a:solidFill>
                  <a:schemeClr val="bg1"/>
                </a:solidFill>
                <a:latin typeface="Lato" panose="020F0502020204030203"/>
              </a:defRPr>
            </a:lvl1pPr>
          </a:lstStyle>
          <a:p>
            <a:r>
              <a:rPr lang="en-US" dirty="0"/>
              <a:t>Title</a:t>
            </a:r>
          </a:p>
        </p:txBody>
      </p:sp>
      <p:sp>
        <p:nvSpPr>
          <p:cNvPr id="6" name="Rectangle 5"/>
          <p:cNvSpPr/>
          <p:nvPr userDrawn="1"/>
        </p:nvSpPr>
        <p:spPr>
          <a:xfrm>
            <a:off x="214119" y="6407540"/>
            <a:ext cx="8397867" cy="369332"/>
          </a:xfrm>
          <a:prstGeom prst="rect">
            <a:avLst/>
          </a:prstGeom>
        </p:spPr>
        <p:txBody>
          <a:bodyPr wrap="square">
            <a:spAutoFit/>
          </a:bodyPr>
          <a:lstStyle/>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When health becomes a challenge, we</a:t>
            </a:r>
            <a:r>
              <a:rPr lang="en-US" i="1" baseline="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will be your</a:t>
            </a:r>
            <a:r>
              <a:rPr lang="en-US" i="1" baseline="0" dirty="0">
                <a:solidFill>
                  <a:schemeClr val="bg1"/>
                </a:solidFill>
                <a:latin typeface="Lato" panose="020F0502020204030203" pitchFamily="34" charset="0"/>
                <a:ea typeface="Lato" panose="020F0502020204030203" pitchFamily="34" charset="0"/>
                <a:cs typeface="Lato" panose="020F0502020204030203" pitchFamily="34" charset="0"/>
              </a:rPr>
              <a:t> </a:t>
            </a:r>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1666" y="6503458"/>
            <a:ext cx="944333" cy="177496"/>
          </a:xfrm>
          <a:prstGeom prst="rect">
            <a:avLst/>
          </a:prstGeom>
        </p:spPr>
      </p:pic>
    </p:spTree>
    <p:extLst>
      <p:ext uri="{BB962C8B-B14F-4D97-AF65-F5344CB8AC3E}">
        <p14:creationId xmlns:p14="http://schemas.microsoft.com/office/powerpoint/2010/main" val="37009273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1"/>
          <p:cNvSpPr>
            <a:spLocks noGrp="1"/>
          </p:cNvSpPr>
          <p:nvPr>
            <p:ph type="title" hasCustomPrompt="1"/>
          </p:nvPr>
        </p:nvSpPr>
        <p:spPr>
          <a:xfrm>
            <a:off x="838200" y="500062"/>
            <a:ext cx="10515600" cy="1325563"/>
          </a:xfrm>
          <a:prstGeom prst="rect">
            <a:avLst/>
          </a:prstGeom>
        </p:spPr>
        <p:txBody>
          <a:bodyPr>
            <a:norm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41782698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285750" indent="-285750">
              <a:buFont typeface="Arial" panose="020B0604020202020204" pitchFamily="34" charset="0"/>
              <a:buChar char="•"/>
              <a:defRPr sz="1600">
                <a:solidFill>
                  <a:srgbClr val="00454E"/>
                </a:solidFill>
              </a:defRPr>
            </a:lvl1pPr>
            <a:lvl2pPr marL="742950" indent="-285750">
              <a:buFont typeface="Arial" panose="020B0604020202020204" pitchFamily="34" charset="0"/>
              <a:buChar char="•"/>
              <a:defRPr sz="1400">
                <a:solidFill>
                  <a:srgbClr val="00454E"/>
                </a:solidFill>
              </a:defRPr>
            </a:lvl2pPr>
            <a:lvl3pPr marL="1085850" indent="-171450">
              <a:buFont typeface="Arial" panose="020B0604020202020204" pitchFamily="34" charset="0"/>
              <a:buChar char="•"/>
              <a:defRPr sz="1200">
                <a:solidFill>
                  <a:srgbClr val="00454E"/>
                </a:solidFill>
              </a:defRPr>
            </a:lvl3pPr>
            <a:lvl4pPr marL="1543050" indent="-171450">
              <a:buFont typeface="Arial" panose="020B0604020202020204" pitchFamily="34" charset="0"/>
              <a:buChar char="•"/>
              <a:defRPr sz="1000">
                <a:solidFill>
                  <a:srgbClr val="00454E"/>
                </a:solidFill>
              </a:defRPr>
            </a:lvl4pPr>
            <a:lvl5pPr marL="2000250" indent="-171450">
              <a:buFont typeface="Arial" panose="020B0604020202020204" pitchFamily="34" charset="0"/>
              <a:buChar char="•"/>
              <a:defRPr sz="1000">
                <a:solidFill>
                  <a:srgbClr val="00454E"/>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8" name="Title 11"/>
          <p:cNvSpPr>
            <a:spLocks noGrp="1"/>
          </p:cNvSpPr>
          <p:nvPr>
            <p:ph type="title" hasCustomPrompt="1"/>
          </p:nvPr>
        </p:nvSpPr>
        <p:spPr>
          <a:xfrm>
            <a:off x="839788" y="1222492"/>
            <a:ext cx="3932237" cy="450192"/>
          </a:xfrm>
          <a:prstGeom prst="rect">
            <a:avLst/>
          </a:prstGeom>
        </p:spPr>
        <p:txBody>
          <a:bodyPr>
            <a:normAutofit/>
          </a:bodyPr>
          <a:lstStyle>
            <a:lvl1pPr>
              <a:defRPr sz="36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2974479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79166600"/>
      </p:ext>
    </p:extLst>
  </p:cSld>
  <p:clrMapOvr>
    <a:masterClrMapping/>
  </p:clrMapOvr>
  <p:hf sldNum="0" hd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A321527-6A2E-4D95-9E9B-32A45162D132}" type="slidenum">
              <a:rPr lang="en-US" altLang="en-US" smtClean="0"/>
              <a:pPr>
                <a:defRPr/>
              </a:pPr>
              <a:t>‹#›</a:t>
            </a:fld>
            <a:endParaRPr lang="en-US" altLang="en-US"/>
          </a:p>
        </p:txBody>
      </p:sp>
    </p:spTree>
    <p:extLst>
      <p:ext uri="{BB962C8B-B14F-4D97-AF65-F5344CB8AC3E}">
        <p14:creationId xmlns:p14="http://schemas.microsoft.com/office/powerpoint/2010/main" val="7132565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69734982"/>
      </p:ext>
    </p:extLst>
  </p:cSld>
  <p:clrMapOvr>
    <a:masterClrMapping/>
  </p:clrMapOvr>
  <p:hf sldNum="0" hd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85650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00454E"/>
                </a:solidFill>
                <a:latin typeface="Lato" panose="020F0502020204030203"/>
              </a:defRPr>
            </a:lvl1pPr>
            <a:lvl2pPr>
              <a:defRPr>
                <a:solidFill>
                  <a:srgbClr val="00454E"/>
                </a:solidFill>
                <a:latin typeface="Lato" panose="020F0502020204030203"/>
              </a:defRPr>
            </a:lvl2pPr>
            <a:lvl3pPr>
              <a:defRPr>
                <a:solidFill>
                  <a:srgbClr val="00454E"/>
                </a:solidFill>
                <a:latin typeface="Lato" panose="020F0502020204030203"/>
              </a:defRPr>
            </a:lvl3pPr>
            <a:lvl4pPr>
              <a:defRPr>
                <a:solidFill>
                  <a:srgbClr val="00454E"/>
                </a:solidFill>
                <a:latin typeface="Lato" panose="020F0502020204030203"/>
              </a:defRPr>
            </a:lvl4pPr>
            <a:lvl5pPr>
              <a:defRPr>
                <a:solidFill>
                  <a:srgbClr val="00454E"/>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1"/>
          <p:cNvSpPr>
            <a:spLocks noGrp="1"/>
          </p:cNvSpPr>
          <p:nvPr>
            <p:ph type="title" hasCustomPrompt="1"/>
          </p:nvPr>
        </p:nvSpPr>
        <p:spPr>
          <a:xfrm>
            <a:off x="314325" y="783512"/>
            <a:ext cx="10515600" cy="659913"/>
          </a:xfrm>
          <a:prstGeom prst="rect">
            <a:avLst/>
          </a:prstGeom>
        </p:spPr>
        <p:txBody>
          <a:bodyPr>
            <a:no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40460196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9/14/2023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4678376"/>
      </p:ext>
    </p:extLst>
  </p:cSld>
  <p:clrMapOvr>
    <a:masterClrMapping/>
  </p:clrMapOvr>
  <p:hf sldNum="0" hd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9/14/2023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pic>
        <p:nvPicPr>
          <p:cNvPr id="6" name="Picture 5">
            <a:extLst>
              <a:ext uri="{FF2B5EF4-FFF2-40B4-BE49-F238E27FC236}">
                <a16:creationId xmlns:a16="http://schemas.microsoft.com/office/drawing/2014/main" id="{3C8F5EBB-221C-7A4C-879D-7A20DC4221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9" y="0"/>
            <a:ext cx="12182140" cy="6858000"/>
          </a:xfrm>
          <a:prstGeom prst="rect">
            <a:avLst/>
          </a:prstGeom>
        </p:spPr>
      </p:pic>
      <p:sp>
        <p:nvSpPr>
          <p:cNvPr id="7" name="Rectangle 6">
            <a:extLst>
              <a:ext uri="{FF2B5EF4-FFF2-40B4-BE49-F238E27FC236}">
                <a16:creationId xmlns:a16="http://schemas.microsoft.com/office/drawing/2014/main" id="{B87DEA71-C747-8A43-8845-08C701A2C52F}"/>
              </a:ext>
            </a:extLst>
          </p:cNvPr>
          <p:cNvSpPr/>
          <p:nvPr userDrawn="1"/>
        </p:nvSpPr>
        <p:spPr>
          <a:xfrm>
            <a:off x="214119" y="6407540"/>
            <a:ext cx="8397867" cy="369332"/>
          </a:xfrm>
          <a:prstGeom prst="rect">
            <a:avLst/>
          </a:prstGeom>
        </p:spPr>
        <p:txBody>
          <a:bodyPr wrap="square">
            <a:spAutoFit/>
          </a:bodyPr>
          <a:lstStyle/>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When health becomes a challenge, we</a:t>
            </a:r>
            <a:r>
              <a:rPr lang="en-US" i="1" baseline="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will be your</a:t>
            </a:r>
            <a:r>
              <a:rPr lang="en-US" i="1" baseline="0" dirty="0">
                <a:solidFill>
                  <a:schemeClr val="bg1"/>
                </a:solidFill>
                <a:latin typeface="Lato" panose="020F0502020204030203" pitchFamily="34" charset="0"/>
                <a:ea typeface="Lato" panose="020F0502020204030203" pitchFamily="34" charset="0"/>
                <a:cs typeface="Lato" panose="020F0502020204030203" pitchFamily="34" charset="0"/>
              </a:rPr>
              <a:t> </a:t>
            </a:r>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8" name="Picture 7">
            <a:extLst>
              <a:ext uri="{FF2B5EF4-FFF2-40B4-BE49-F238E27FC236}">
                <a16:creationId xmlns:a16="http://schemas.microsoft.com/office/drawing/2014/main" id="{CC2355E4-3F6D-4747-9A34-ADB1BBD445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1666" y="6503458"/>
            <a:ext cx="944333" cy="177496"/>
          </a:xfrm>
          <a:prstGeom prst="rect">
            <a:avLst/>
          </a:prstGeom>
        </p:spPr>
      </p:pic>
    </p:spTree>
    <p:extLst>
      <p:ext uri="{BB962C8B-B14F-4D97-AF65-F5344CB8AC3E}">
        <p14:creationId xmlns:p14="http://schemas.microsoft.com/office/powerpoint/2010/main" val="25026843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9/14/2023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02475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10168942"/>
      </p:ext>
    </p:extLst>
  </p:cSld>
  <p:clrMapOvr>
    <a:masterClrMapping/>
  </p:clrMapOvr>
  <p:hf sldNum="0" hd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6230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56045270"/>
      </p:ext>
    </p:extLst>
  </p:cSld>
  <p:clrMapOvr>
    <a:masterClrMapping/>
  </p:clrMapOvr>
  <p:hf sldNum="0" hd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07798424"/>
      </p:ext>
    </p:extLst>
  </p:cSld>
  <p:clrMapOvr>
    <a:masterClrMapping/>
  </p:clrMapOvr>
  <p:hf sldNum="0" hdr="0" dt="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4445000" y="0"/>
            <a:ext cx="7747000" cy="6858000"/>
          </a:xfrm>
          <a:prstGeom prst="rect">
            <a:avLst/>
          </a:prstGeom>
          <a:solidFill>
            <a:srgbClr val="00454E"/>
          </a:solidFill>
          <a:ln w="0">
            <a:solidFill>
              <a:srgbClr val="7EA8A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4555"/>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605" y="1689028"/>
            <a:ext cx="3460062" cy="2752600"/>
          </a:xfrm>
          <a:prstGeom prst="rect">
            <a:avLst/>
          </a:prstGeom>
        </p:spPr>
      </p:pic>
      <p:sp>
        <p:nvSpPr>
          <p:cNvPr id="10" name="Rectangle 9"/>
          <p:cNvSpPr/>
          <p:nvPr userDrawn="1"/>
        </p:nvSpPr>
        <p:spPr>
          <a:xfrm>
            <a:off x="89428" y="4603678"/>
            <a:ext cx="4080405" cy="646331"/>
          </a:xfrm>
          <a:prstGeom prst="rect">
            <a:avLst/>
          </a:prstGeom>
        </p:spPr>
        <p:txBody>
          <a:bodyPr wrap="square">
            <a:spAutoFit/>
          </a:bodyPr>
          <a:lstStyle/>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When health becomes a challenge, </a:t>
            </a:r>
          </a:p>
          <a:p>
            <a:pPr algn="ctr"/>
            <a:r>
              <a:rPr lang="en-US" i="1" dirty="0">
                <a:solidFill>
                  <a:srgbClr val="00454E"/>
                </a:solidFill>
                <a:latin typeface="Lato" panose="020F0502020204030203" pitchFamily="34" charset="0"/>
                <a:ea typeface="Lato" panose="020F0502020204030203" pitchFamily="34" charset="0"/>
                <a:cs typeface="Lato" panose="020F0502020204030203" pitchFamily="34" charset="0"/>
              </a:rPr>
              <a:t>we will be your haven.</a:t>
            </a:r>
          </a:p>
        </p:txBody>
      </p:sp>
      <p:cxnSp>
        <p:nvCxnSpPr>
          <p:cNvPr id="11" name="Straight Connector 10"/>
          <p:cNvCxnSpPr/>
          <p:nvPr userDrawn="1"/>
        </p:nvCxnSpPr>
        <p:spPr>
          <a:xfrm>
            <a:off x="8094705" y="3521332"/>
            <a:ext cx="447589" cy="0"/>
          </a:xfrm>
          <a:prstGeom prst="line">
            <a:avLst/>
          </a:prstGeom>
          <a:ln w="31750">
            <a:solidFill>
              <a:srgbClr val="F38B00"/>
            </a:solidFill>
          </a:ln>
          <a:effectLst/>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5404701" y="2620537"/>
            <a:ext cx="5827596" cy="715304"/>
          </a:xfrm>
          <a:prstGeom prst="rect">
            <a:avLst/>
          </a:prstGeom>
        </p:spPr>
        <p:txBody>
          <a:bodyPr anchor="b">
            <a:normAutofit/>
          </a:bodyPr>
          <a:lstStyle>
            <a:lvl1pPr algn="ctr">
              <a:defRPr sz="4000">
                <a:solidFill>
                  <a:schemeClr val="bg1"/>
                </a:solidFill>
                <a:latin typeface="Lato" panose="020F0502020204030203"/>
              </a:defRPr>
            </a:lvl1pPr>
          </a:lstStyle>
          <a:p>
            <a:r>
              <a:rPr lang="en-US" dirty="0"/>
              <a:t>Title</a:t>
            </a:r>
          </a:p>
        </p:txBody>
      </p:sp>
      <p:sp>
        <p:nvSpPr>
          <p:cNvPr id="13" name="Content Placeholder 19"/>
          <p:cNvSpPr>
            <a:spLocks noGrp="1"/>
          </p:cNvSpPr>
          <p:nvPr>
            <p:ph sz="quarter" idx="10" hasCustomPrompt="1"/>
          </p:nvPr>
        </p:nvSpPr>
        <p:spPr>
          <a:xfrm>
            <a:off x="6210299" y="3769156"/>
            <a:ext cx="4216400" cy="590971"/>
          </a:xfrm>
          <a:prstGeom prst="rect">
            <a:avLst/>
          </a:prstGeom>
        </p:spPr>
        <p:txBody>
          <a:bodyPr/>
          <a:lstStyle>
            <a:lvl1pPr marL="0" indent="0" algn="ctr">
              <a:buNone/>
              <a:defRPr>
                <a:solidFill>
                  <a:schemeClr val="bg1"/>
                </a:solidFill>
              </a:defRPr>
            </a:lvl1pPr>
          </a:lstStyle>
          <a:p>
            <a:pPr lvl="0"/>
            <a:r>
              <a:rPr lang="en-US" dirty="0"/>
              <a:t>SUBTITLE</a:t>
            </a:r>
          </a:p>
        </p:txBody>
      </p:sp>
      <p:sp>
        <p:nvSpPr>
          <p:cNvPr id="14" name="Rectangle 13"/>
          <p:cNvSpPr/>
          <p:nvPr userDrawn="1"/>
        </p:nvSpPr>
        <p:spPr>
          <a:xfrm>
            <a:off x="89428" y="6110868"/>
            <a:ext cx="891879" cy="624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8467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00454E"/>
                </a:solidFill>
                <a:latin typeface="Lato" panose="020F0502020204030203"/>
              </a:defRPr>
            </a:lvl1pPr>
            <a:lvl2pPr>
              <a:defRPr>
                <a:solidFill>
                  <a:srgbClr val="00454E"/>
                </a:solidFill>
                <a:latin typeface="Lato" panose="020F0502020204030203"/>
              </a:defRPr>
            </a:lvl2pPr>
            <a:lvl3pPr>
              <a:defRPr>
                <a:solidFill>
                  <a:srgbClr val="00454E"/>
                </a:solidFill>
                <a:latin typeface="Lato" panose="020F0502020204030203"/>
              </a:defRPr>
            </a:lvl3pPr>
            <a:lvl4pPr>
              <a:defRPr>
                <a:solidFill>
                  <a:srgbClr val="00454E"/>
                </a:solidFill>
                <a:latin typeface="Lato" panose="020F0502020204030203"/>
              </a:defRPr>
            </a:lvl4pPr>
            <a:lvl5pPr>
              <a:defRPr>
                <a:solidFill>
                  <a:srgbClr val="00454E"/>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1"/>
          <p:cNvSpPr>
            <a:spLocks noGrp="1"/>
          </p:cNvSpPr>
          <p:nvPr>
            <p:ph type="title" hasCustomPrompt="1"/>
          </p:nvPr>
        </p:nvSpPr>
        <p:spPr>
          <a:xfrm>
            <a:off x="314325" y="783512"/>
            <a:ext cx="10515600" cy="659913"/>
          </a:xfrm>
          <a:prstGeom prst="rect">
            <a:avLst/>
          </a:prstGeom>
        </p:spPr>
        <p:txBody>
          <a:bodyPr>
            <a:no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18082336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314325" y="1651000"/>
            <a:ext cx="10515600" cy="4527550"/>
          </a:xfrm>
          <a:prstGeom prst="rect">
            <a:avLst/>
          </a:prstGeom>
        </p:spPr>
        <p:txBody>
          <a:bodyPr/>
          <a:lstStyle>
            <a:lvl1pPr>
              <a:defRPr>
                <a:solidFill>
                  <a:srgbClr val="1E4555"/>
                </a:solidFill>
                <a:latin typeface="Lato" panose="020F0502020204030203"/>
              </a:defRPr>
            </a:lvl1pPr>
            <a:lvl2pPr>
              <a:defRPr>
                <a:solidFill>
                  <a:srgbClr val="1E4555"/>
                </a:solidFill>
                <a:latin typeface="Lato" panose="020F0502020204030203"/>
              </a:defRPr>
            </a:lvl2pPr>
            <a:lvl3pPr>
              <a:defRPr>
                <a:solidFill>
                  <a:srgbClr val="1E4555"/>
                </a:solidFill>
                <a:latin typeface="Lato" panose="020F0502020204030203"/>
              </a:defRPr>
            </a:lvl3pPr>
            <a:lvl4pPr>
              <a:defRPr>
                <a:solidFill>
                  <a:srgbClr val="1E4555"/>
                </a:solidFill>
                <a:latin typeface="Lato" panose="020F0502020204030203"/>
              </a:defRPr>
            </a:lvl4pPr>
            <a:lvl5pPr>
              <a:defRPr>
                <a:solidFill>
                  <a:srgbClr val="1E4555"/>
                </a:solidFill>
                <a:latin typeface="Lato" panose="020F0502020204030203"/>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hasCustomPrompt="1"/>
          </p:nvPr>
        </p:nvSpPr>
        <p:spPr>
          <a:xfrm>
            <a:off x="314325" y="783512"/>
            <a:ext cx="10515600" cy="659913"/>
          </a:xfrm>
          <a:prstGeom prst="rect">
            <a:avLst/>
          </a:prstGeom>
        </p:spPr>
        <p:txBody>
          <a:bodyPr>
            <a:noAutofit/>
          </a:bodyPr>
          <a:lstStyle>
            <a:lvl1pPr>
              <a:defRPr sz="40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2627531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9" y="0"/>
            <a:ext cx="12182140" cy="6858000"/>
          </a:xfrm>
          <a:prstGeom prst="rect">
            <a:avLst/>
          </a:prstGeom>
        </p:spPr>
      </p:pic>
      <p:sp>
        <p:nvSpPr>
          <p:cNvPr id="5" name="Title 1"/>
          <p:cNvSpPr>
            <a:spLocks noGrp="1"/>
          </p:cNvSpPr>
          <p:nvPr>
            <p:ph type="ctrTitle" hasCustomPrompt="1"/>
          </p:nvPr>
        </p:nvSpPr>
        <p:spPr>
          <a:xfrm>
            <a:off x="1523999" y="2973135"/>
            <a:ext cx="9144000" cy="911729"/>
          </a:xfrm>
          <a:prstGeom prst="rect">
            <a:avLst/>
          </a:prstGeom>
        </p:spPr>
        <p:txBody>
          <a:bodyPr anchor="b">
            <a:normAutofit/>
          </a:bodyPr>
          <a:lstStyle>
            <a:lvl1pPr algn="ctr">
              <a:defRPr sz="6000">
                <a:solidFill>
                  <a:schemeClr val="bg1"/>
                </a:solidFill>
                <a:latin typeface="Lato" panose="020F0502020204030203"/>
              </a:defRPr>
            </a:lvl1pPr>
          </a:lstStyle>
          <a:p>
            <a:r>
              <a:rPr lang="en-US" dirty="0"/>
              <a:t>Title</a:t>
            </a:r>
          </a:p>
        </p:txBody>
      </p:sp>
      <p:sp>
        <p:nvSpPr>
          <p:cNvPr id="6" name="TextBox 5"/>
          <p:cNvSpPr txBox="1"/>
          <p:nvPr userDrawn="1"/>
        </p:nvSpPr>
        <p:spPr>
          <a:xfrm>
            <a:off x="150920" y="6391922"/>
            <a:ext cx="7244179" cy="646331"/>
          </a:xfrm>
          <a:prstGeom prst="rect">
            <a:avLst/>
          </a:prstGeom>
          <a:noFill/>
        </p:spPr>
        <p:txBody>
          <a:bodyPr wrap="square" rtlCol="0">
            <a:spAutoFit/>
          </a:bodyPr>
          <a:lstStyle/>
          <a:p>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When health becomes a challenge, we will be your</a:t>
            </a:r>
          </a:p>
          <a:p>
            <a:endParaRPr lang="en-US" dirty="0">
              <a:solidFill>
                <a:schemeClr val="bg1"/>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27348" y="6465020"/>
            <a:ext cx="1286203" cy="241754"/>
          </a:xfrm>
          <a:prstGeom prst="rect">
            <a:avLst/>
          </a:prstGeom>
        </p:spPr>
      </p:pic>
    </p:spTree>
    <p:extLst>
      <p:ext uri="{BB962C8B-B14F-4D97-AF65-F5344CB8AC3E}">
        <p14:creationId xmlns:p14="http://schemas.microsoft.com/office/powerpoint/2010/main" val="24253247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421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9" y="0"/>
            <a:ext cx="12182140" cy="6858000"/>
          </a:xfrm>
          <a:prstGeom prst="rect">
            <a:avLst/>
          </a:prstGeom>
        </p:spPr>
      </p:pic>
      <p:sp>
        <p:nvSpPr>
          <p:cNvPr id="5" name="Title 1"/>
          <p:cNvSpPr>
            <a:spLocks noGrp="1"/>
          </p:cNvSpPr>
          <p:nvPr>
            <p:ph type="ctrTitle" hasCustomPrompt="1"/>
          </p:nvPr>
        </p:nvSpPr>
        <p:spPr>
          <a:xfrm>
            <a:off x="1523999" y="2973135"/>
            <a:ext cx="9144000" cy="911729"/>
          </a:xfrm>
          <a:prstGeom prst="rect">
            <a:avLst/>
          </a:prstGeom>
        </p:spPr>
        <p:txBody>
          <a:bodyPr anchor="b">
            <a:normAutofit/>
          </a:bodyPr>
          <a:lstStyle>
            <a:lvl1pPr algn="ctr">
              <a:defRPr sz="6000">
                <a:solidFill>
                  <a:schemeClr val="bg1"/>
                </a:solidFill>
                <a:latin typeface="Lato" panose="020F0502020204030203"/>
              </a:defRPr>
            </a:lvl1pPr>
          </a:lstStyle>
          <a:p>
            <a:r>
              <a:rPr lang="en-US" dirty="0"/>
              <a:t>Title</a:t>
            </a:r>
          </a:p>
        </p:txBody>
      </p:sp>
      <p:sp>
        <p:nvSpPr>
          <p:cNvPr id="6" name="Rectangle 5"/>
          <p:cNvSpPr/>
          <p:nvPr userDrawn="1"/>
        </p:nvSpPr>
        <p:spPr>
          <a:xfrm>
            <a:off x="214119" y="6407540"/>
            <a:ext cx="8397867" cy="369332"/>
          </a:xfrm>
          <a:prstGeom prst="rect">
            <a:avLst/>
          </a:prstGeom>
        </p:spPr>
        <p:txBody>
          <a:bodyPr wrap="square">
            <a:spAutoFit/>
          </a:bodyPr>
          <a:lstStyle/>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When health becomes a challenge, we</a:t>
            </a:r>
            <a:r>
              <a:rPr lang="en-US" i="1" baseline="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i="1" dirty="0">
                <a:solidFill>
                  <a:schemeClr val="bg1"/>
                </a:solidFill>
                <a:latin typeface="Lato" panose="020F0502020204030203" pitchFamily="34" charset="0"/>
                <a:ea typeface="Lato" panose="020F0502020204030203" pitchFamily="34" charset="0"/>
                <a:cs typeface="Lato" panose="020F0502020204030203" pitchFamily="34" charset="0"/>
              </a:rPr>
              <a:t>will be your</a:t>
            </a:r>
            <a:r>
              <a:rPr lang="en-US" i="1" baseline="0" dirty="0">
                <a:solidFill>
                  <a:schemeClr val="bg1"/>
                </a:solidFill>
                <a:latin typeface="Lato" panose="020F0502020204030203" pitchFamily="34" charset="0"/>
                <a:ea typeface="Lato" panose="020F0502020204030203" pitchFamily="34" charset="0"/>
                <a:cs typeface="Lato" panose="020F0502020204030203" pitchFamily="34" charset="0"/>
              </a:rPr>
              <a:t> </a:t>
            </a:r>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1666" y="6503458"/>
            <a:ext cx="944333" cy="177496"/>
          </a:xfrm>
          <a:prstGeom prst="rect">
            <a:avLst/>
          </a:prstGeom>
        </p:spPr>
      </p:pic>
    </p:spTree>
    <p:extLst>
      <p:ext uri="{BB962C8B-B14F-4D97-AF65-F5344CB8AC3E}">
        <p14:creationId xmlns:p14="http://schemas.microsoft.com/office/powerpoint/2010/main" val="33148060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a:prstGeom prst="rect">
            <a:avLst/>
          </a:prstGeom>
        </p:spPr>
        <p:txBody>
          <a:bodyPr/>
          <a:lstStyle>
            <a:lvl1pPr>
              <a:defRPr>
                <a:solidFill>
                  <a:srgbClr val="00454E"/>
                </a:solidFill>
              </a:defRPr>
            </a:lvl1pPr>
            <a:lvl2pPr>
              <a:defRPr>
                <a:solidFill>
                  <a:srgbClr val="00454E"/>
                </a:solidFill>
              </a:defRPr>
            </a:lvl2pPr>
            <a:lvl3pPr>
              <a:defRPr>
                <a:solidFill>
                  <a:srgbClr val="00454E"/>
                </a:solidFill>
              </a:defRPr>
            </a:lvl3pPr>
            <a:lvl4pPr>
              <a:defRPr>
                <a:solidFill>
                  <a:srgbClr val="00454E"/>
                </a:solidFill>
              </a:defRPr>
            </a:lvl4pPr>
            <a:lvl5pPr>
              <a:defRPr>
                <a:solidFill>
                  <a:srgbClr val="00454E"/>
                </a:solidFill>
              </a:defRPr>
            </a:lvl5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1"/>
          <p:cNvSpPr>
            <a:spLocks noGrp="1"/>
          </p:cNvSpPr>
          <p:nvPr>
            <p:ph type="title" hasCustomPrompt="1"/>
          </p:nvPr>
        </p:nvSpPr>
        <p:spPr>
          <a:xfrm>
            <a:off x="838200" y="500062"/>
            <a:ext cx="10515600" cy="1325563"/>
          </a:xfrm>
          <a:prstGeom prst="rect">
            <a:avLst/>
          </a:prstGeom>
        </p:spPr>
        <p:txBody>
          <a:bodyPr>
            <a:normAutofit/>
          </a:bodyPr>
          <a:lstStyle>
            <a:lvl1pPr>
              <a:defRPr sz="44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37746002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285750" indent="-285750">
              <a:buFont typeface="Arial" panose="020B0604020202020204" pitchFamily="34" charset="0"/>
              <a:buChar char="•"/>
              <a:defRPr sz="1600">
                <a:solidFill>
                  <a:srgbClr val="00454E"/>
                </a:solidFill>
              </a:defRPr>
            </a:lvl1pPr>
            <a:lvl2pPr marL="742950" indent="-285750">
              <a:buFont typeface="Arial" panose="020B0604020202020204" pitchFamily="34" charset="0"/>
              <a:buChar char="•"/>
              <a:defRPr sz="1400">
                <a:solidFill>
                  <a:srgbClr val="00454E"/>
                </a:solidFill>
              </a:defRPr>
            </a:lvl2pPr>
            <a:lvl3pPr marL="1085850" indent="-171450">
              <a:buFont typeface="Arial" panose="020B0604020202020204" pitchFamily="34" charset="0"/>
              <a:buChar char="•"/>
              <a:defRPr sz="1200">
                <a:solidFill>
                  <a:srgbClr val="00454E"/>
                </a:solidFill>
              </a:defRPr>
            </a:lvl3pPr>
            <a:lvl4pPr marL="1543050" indent="-171450">
              <a:buFont typeface="Arial" panose="020B0604020202020204" pitchFamily="34" charset="0"/>
              <a:buChar char="•"/>
              <a:defRPr sz="1000">
                <a:solidFill>
                  <a:srgbClr val="00454E"/>
                </a:solidFill>
              </a:defRPr>
            </a:lvl4pPr>
            <a:lvl5pPr marL="2000250" indent="-171450">
              <a:buFont typeface="Arial" panose="020B0604020202020204" pitchFamily="34" charset="0"/>
              <a:buChar char="•"/>
              <a:defRPr sz="1000">
                <a:solidFill>
                  <a:srgbClr val="00454E"/>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solidFill>
                  <a:srgbClr val="1E4555"/>
                </a:solidFill>
                <a:latin typeface="Lato" charset="0"/>
                <a:ea typeface="Lato" charset="0"/>
                <a:cs typeface="Lato" charset="0"/>
              </a:rPr>
              <a:t>Text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8" name="Title 11"/>
          <p:cNvSpPr>
            <a:spLocks noGrp="1"/>
          </p:cNvSpPr>
          <p:nvPr>
            <p:ph type="title" hasCustomPrompt="1"/>
          </p:nvPr>
        </p:nvSpPr>
        <p:spPr>
          <a:xfrm>
            <a:off x="839788" y="1222492"/>
            <a:ext cx="3932237" cy="450192"/>
          </a:xfrm>
          <a:prstGeom prst="rect">
            <a:avLst/>
          </a:prstGeom>
        </p:spPr>
        <p:txBody>
          <a:bodyPr>
            <a:normAutofit/>
          </a:bodyPr>
          <a:lstStyle>
            <a:lvl1pPr>
              <a:defRPr sz="3600" b="1">
                <a:solidFill>
                  <a:srgbClr val="E98924"/>
                </a:solidFill>
                <a:latin typeface="Lato" panose="020F0502020204030203"/>
              </a:defRPr>
            </a:lvl1pPr>
          </a:lstStyle>
          <a:p>
            <a:r>
              <a:rPr lang="en-US" dirty="0"/>
              <a:t>Title</a:t>
            </a:r>
          </a:p>
        </p:txBody>
      </p:sp>
    </p:spTree>
    <p:extLst>
      <p:ext uri="{BB962C8B-B14F-4D97-AF65-F5344CB8AC3E}">
        <p14:creationId xmlns:p14="http://schemas.microsoft.com/office/powerpoint/2010/main" val="1749466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1.png"/><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1.png"/><Relationship Id="rId4" Type="http://schemas.openxmlformats.org/officeDocument/2006/relationships/slideLayout" Target="../slideLayouts/slideLayout2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theme" Target="../theme/theme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image" Target="../media/image1.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theme" Target="../theme/theme8.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930" y="0"/>
            <a:ext cx="12187070" cy="6860775"/>
          </a:xfrm>
          <a:prstGeom prst="rect">
            <a:avLst/>
          </a:prstGeom>
        </p:spPr>
      </p:pic>
      <p:sp>
        <p:nvSpPr>
          <p:cNvPr id="9" name="TextBox 8"/>
          <p:cNvSpPr txBox="1"/>
          <p:nvPr userDrawn="1"/>
        </p:nvSpPr>
        <p:spPr>
          <a:xfrm>
            <a:off x="95430" y="6455215"/>
            <a:ext cx="457200" cy="369332"/>
          </a:xfrm>
          <a:prstGeom prst="rect">
            <a:avLst/>
          </a:prstGeom>
          <a:noFill/>
        </p:spPr>
        <p:txBody>
          <a:bodyPr wrap="square" rtlCol="0">
            <a:spAutoFit/>
          </a:bodyPr>
          <a:lstStyle/>
          <a:p>
            <a:fld id="{D59FB5D4-1698-45D8-BDA0-5A8EB51CBECF}" type="slidenum">
              <a:rPr lang="en-US" smtClean="0"/>
              <a:t>‹#›</a:t>
            </a:fld>
            <a:endParaRPr lang="en-US" dirty="0"/>
          </a:p>
        </p:txBody>
      </p:sp>
    </p:spTree>
    <p:extLst>
      <p:ext uri="{BB962C8B-B14F-4D97-AF65-F5344CB8AC3E}">
        <p14:creationId xmlns:p14="http://schemas.microsoft.com/office/powerpoint/2010/main" val="1271171219"/>
      </p:ext>
    </p:extLst>
  </p:cSld>
  <p:clrMap bg1="lt1" tx1="dk1" bg2="lt2" tx2="dk2" accent1="accent1" accent2="accent2" accent3="accent3" accent4="accent4" accent5="accent5" accent6="accent6" hlink="hlink" folHlink="folHlink"/>
  <p:sldLayoutIdLst>
    <p:sldLayoutId id="2147483660" r:id="rId1"/>
    <p:sldLayoutId id="2147483659" r:id="rId2"/>
    <p:sldLayoutId id="2147483654" r:id="rId3"/>
    <p:sldLayoutId id="2147483655" r:id="rId4"/>
    <p:sldLayoutId id="2147483652" r:id="rId5"/>
    <p:sldLayoutId id="2147483657" r:id="rId6"/>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930" y="0"/>
            <a:ext cx="12187070" cy="6860775"/>
          </a:xfrm>
          <a:prstGeom prst="rect">
            <a:avLst/>
          </a:prstGeom>
        </p:spPr>
      </p:pic>
      <p:sp>
        <p:nvSpPr>
          <p:cNvPr id="9" name="TextBox 8"/>
          <p:cNvSpPr txBox="1"/>
          <p:nvPr userDrawn="1"/>
        </p:nvSpPr>
        <p:spPr>
          <a:xfrm>
            <a:off x="95430" y="6455215"/>
            <a:ext cx="457200" cy="369332"/>
          </a:xfrm>
          <a:prstGeom prst="rect">
            <a:avLst/>
          </a:prstGeom>
          <a:noFill/>
        </p:spPr>
        <p:txBody>
          <a:bodyPr wrap="square" rtlCol="0">
            <a:spAutoFit/>
          </a:bodyPr>
          <a:lstStyle/>
          <a:p>
            <a:fld id="{D59FB5D4-1698-45D8-BDA0-5A8EB51CBECF}" type="slidenum">
              <a:rPr lang="en-US" smtClean="0"/>
              <a:t>‹#›</a:t>
            </a:fld>
            <a:endParaRPr lang="en-US" dirty="0"/>
          </a:p>
        </p:txBody>
      </p:sp>
    </p:spTree>
    <p:extLst>
      <p:ext uri="{BB962C8B-B14F-4D97-AF65-F5344CB8AC3E}">
        <p14:creationId xmlns:p14="http://schemas.microsoft.com/office/powerpoint/2010/main" val="30618853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770"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930" y="0"/>
            <a:ext cx="12187070" cy="6860775"/>
          </a:xfrm>
          <a:prstGeom prst="rect">
            <a:avLst/>
          </a:prstGeom>
        </p:spPr>
      </p:pic>
      <p:sp>
        <p:nvSpPr>
          <p:cNvPr id="9" name="TextBox 8"/>
          <p:cNvSpPr txBox="1"/>
          <p:nvPr userDrawn="1"/>
        </p:nvSpPr>
        <p:spPr>
          <a:xfrm>
            <a:off x="95430" y="6455215"/>
            <a:ext cx="457200" cy="369332"/>
          </a:xfrm>
          <a:prstGeom prst="rect">
            <a:avLst/>
          </a:prstGeom>
          <a:noFill/>
        </p:spPr>
        <p:txBody>
          <a:bodyPr wrap="square" rtlCol="0">
            <a:spAutoFit/>
          </a:bodyPr>
          <a:lstStyle/>
          <a:p>
            <a:fld id="{D59FB5D4-1698-45D8-BDA0-5A8EB51CBECF}" type="slidenum">
              <a:rPr lang="en-US" smtClean="0"/>
              <a:t>‹#›</a:t>
            </a:fld>
            <a:endParaRPr lang="en-US" dirty="0"/>
          </a:p>
        </p:txBody>
      </p:sp>
    </p:spTree>
    <p:extLst>
      <p:ext uri="{BB962C8B-B14F-4D97-AF65-F5344CB8AC3E}">
        <p14:creationId xmlns:p14="http://schemas.microsoft.com/office/powerpoint/2010/main" val="280741491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930" y="0"/>
            <a:ext cx="12187070" cy="6860775"/>
          </a:xfrm>
          <a:prstGeom prst="rect">
            <a:avLst/>
          </a:prstGeom>
        </p:spPr>
      </p:pic>
      <p:sp>
        <p:nvSpPr>
          <p:cNvPr id="9" name="TextBox 8"/>
          <p:cNvSpPr txBox="1"/>
          <p:nvPr userDrawn="1"/>
        </p:nvSpPr>
        <p:spPr>
          <a:xfrm>
            <a:off x="95430" y="6455215"/>
            <a:ext cx="457200" cy="369332"/>
          </a:xfrm>
          <a:prstGeom prst="rect">
            <a:avLst/>
          </a:prstGeom>
          <a:noFill/>
        </p:spPr>
        <p:txBody>
          <a:bodyPr wrap="square" rtlCol="0">
            <a:spAutoFit/>
          </a:bodyPr>
          <a:lstStyle/>
          <a:p>
            <a:fld id="{D59FB5D4-1698-45D8-BDA0-5A8EB51CBECF}" type="slidenum">
              <a:rPr lang="en-US" smtClean="0"/>
              <a:t>‹#›</a:t>
            </a:fld>
            <a:endParaRPr lang="en-US" dirty="0"/>
          </a:p>
        </p:txBody>
      </p:sp>
    </p:spTree>
    <p:extLst>
      <p:ext uri="{BB962C8B-B14F-4D97-AF65-F5344CB8AC3E}">
        <p14:creationId xmlns:p14="http://schemas.microsoft.com/office/powerpoint/2010/main" val="27158558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9100C5-75B0-4611-AEB0-2C7E810EB9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5F8534-89DC-4AAE-AE39-0309A59F1E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5015E8-462C-4F1E-B603-D228E11D2C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3EFB5-0855-4982-870B-DDD7F37D784C}" type="datetimeFigureOut">
              <a:rPr lang="en-US" smtClean="0"/>
              <a:t>9/14/2023</a:t>
            </a:fld>
            <a:endParaRPr lang="en-US" dirty="0"/>
          </a:p>
        </p:txBody>
      </p:sp>
      <p:sp>
        <p:nvSpPr>
          <p:cNvPr id="5" name="Footer Placeholder 4">
            <a:extLst>
              <a:ext uri="{FF2B5EF4-FFF2-40B4-BE49-F238E27FC236}">
                <a16:creationId xmlns:a16="http://schemas.microsoft.com/office/drawing/2014/main" id="{3CF989EF-218A-416F-BFF0-321F6D019E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7FEA2CA-3E07-4B0A-B0C5-3FAE092AEE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D8820-2CA1-473A-B0FD-1866140001A7}" type="slidenum">
              <a:rPr lang="en-US" smtClean="0"/>
              <a:t>‹#›</a:t>
            </a:fld>
            <a:endParaRPr lang="en-US" dirty="0"/>
          </a:p>
        </p:txBody>
      </p:sp>
    </p:spTree>
    <p:extLst>
      <p:ext uri="{BB962C8B-B14F-4D97-AF65-F5344CB8AC3E}">
        <p14:creationId xmlns:p14="http://schemas.microsoft.com/office/powerpoint/2010/main" val="39963063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930" y="0"/>
            <a:ext cx="12187070" cy="6860775"/>
          </a:xfrm>
          <a:prstGeom prst="rect">
            <a:avLst/>
          </a:prstGeom>
        </p:spPr>
      </p:pic>
      <p:sp>
        <p:nvSpPr>
          <p:cNvPr id="9" name="TextBox 8"/>
          <p:cNvSpPr txBox="1"/>
          <p:nvPr userDrawn="1"/>
        </p:nvSpPr>
        <p:spPr>
          <a:xfrm>
            <a:off x="95430" y="6455215"/>
            <a:ext cx="457200" cy="369332"/>
          </a:xfrm>
          <a:prstGeom prst="rect">
            <a:avLst/>
          </a:prstGeom>
          <a:noFill/>
        </p:spPr>
        <p:txBody>
          <a:bodyPr wrap="square" rtlCol="0">
            <a:spAutoFit/>
          </a:bodyPr>
          <a:lstStyle/>
          <a:p>
            <a:fld id="{D59FB5D4-1698-45D8-BDA0-5A8EB51CBECF}" type="slidenum">
              <a:rPr lang="en-US" smtClean="0"/>
              <a:t>‹#›</a:t>
            </a:fld>
            <a:endParaRPr lang="en-US" dirty="0"/>
          </a:p>
        </p:txBody>
      </p:sp>
    </p:spTree>
    <p:extLst>
      <p:ext uri="{BB962C8B-B14F-4D97-AF65-F5344CB8AC3E}">
        <p14:creationId xmlns:p14="http://schemas.microsoft.com/office/powerpoint/2010/main" val="95534800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7" r:id="rId10"/>
    <p:sldLayoutId id="2147483718" r:id="rId11"/>
    <p:sldLayoutId id="2147483719"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9/20/17</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B740F2-AA17-4DF4-9073-BD0C027DD08B}" type="slidenum">
              <a:rPr lang="en-US" smtClean="0"/>
              <a:t>‹#›</a:t>
            </a:fld>
            <a:endParaRPr lang="en-US"/>
          </a:p>
        </p:txBody>
      </p:sp>
      <p:pic>
        <p:nvPicPr>
          <p:cNvPr id="7" name="Picture 6">
            <a:extLst>
              <a:ext uri="{FF2B5EF4-FFF2-40B4-BE49-F238E27FC236}">
                <a16:creationId xmlns:a16="http://schemas.microsoft.com/office/drawing/2014/main" id="{2F10D400-3AE6-8147-9D48-71D0320D0376}"/>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930" y="0"/>
            <a:ext cx="12187070" cy="6860775"/>
          </a:xfrm>
          <a:prstGeom prst="rect">
            <a:avLst/>
          </a:prstGeom>
        </p:spPr>
      </p:pic>
    </p:spTree>
    <p:extLst>
      <p:ext uri="{BB962C8B-B14F-4D97-AF65-F5344CB8AC3E}">
        <p14:creationId xmlns:p14="http://schemas.microsoft.com/office/powerpoint/2010/main" val="239830988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9/20/17</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B740F2-AA17-4DF4-9073-BD0C027DD08B}" type="slidenum">
              <a:rPr lang="en-US" smtClean="0"/>
              <a:t>‹#›</a:t>
            </a:fld>
            <a:endParaRPr lang="en-US"/>
          </a:p>
        </p:txBody>
      </p:sp>
      <p:pic>
        <p:nvPicPr>
          <p:cNvPr id="7" name="Picture 6">
            <a:extLst>
              <a:ext uri="{FF2B5EF4-FFF2-40B4-BE49-F238E27FC236}">
                <a16:creationId xmlns:a16="http://schemas.microsoft.com/office/drawing/2014/main" id="{2F10D400-3AE6-8147-9D48-71D0320D0376}"/>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930" y="0"/>
            <a:ext cx="12187070" cy="6860775"/>
          </a:xfrm>
          <a:prstGeom prst="rect">
            <a:avLst/>
          </a:prstGeom>
        </p:spPr>
      </p:pic>
      <p:sp>
        <p:nvSpPr>
          <p:cNvPr id="8" name="TextBox 7">
            <a:extLst>
              <a:ext uri="{FF2B5EF4-FFF2-40B4-BE49-F238E27FC236}">
                <a16:creationId xmlns:a16="http://schemas.microsoft.com/office/drawing/2014/main" id="{DDADE562-77C0-E24E-A77E-328497B7B34A}"/>
              </a:ext>
            </a:extLst>
          </p:cNvPr>
          <p:cNvSpPr txBox="1"/>
          <p:nvPr userDrawn="1"/>
        </p:nvSpPr>
        <p:spPr>
          <a:xfrm>
            <a:off x="95430" y="6455215"/>
            <a:ext cx="457200" cy="369332"/>
          </a:xfrm>
          <a:prstGeom prst="rect">
            <a:avLst/>
          </a:prstGeom>
          <a:noFill/>
        </p:spPr>
        <p:txBody>
          <a:bodyPr wrap="square" rtlCol="0">
            <a:spAutoFit/>
          </a:bodyPr>
          <a:lstStyle/>
          <a:p>
            <a:fld id="{D59FB5D4-1698-45D8-BDA0-5A8EB51CBECF}" type="slidenum">
              <a:rPr lang="en-US" smtClean="0"/>
              <a:t>‹#›</a:t>
            </a:fld>
            <a:endParaRPr lang="en-US" dirty="0"/>
          </a:p>
        </p:txBody>
      </p:sp>
    </p:spTree>
    <p:extLst>
      <p:ext uri="{BB962C8B-B14F-4D97-AF65-F5344CB8AC3E}">
        <p14:creationId xmlns:p14="http://schemas.microsoft.com/office/powerpoint/2010/main" val="40734262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hyperlink" Target="https://www.elderlawanswers.com/activities-of-daily-living-measure-the-need-for-long-term-care-assistance-15395"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www.thebluediamondgallery.com/wooden-tile/d/dementia.html" TargetMode="External"/><Relationship Id="rId2" Type="http://schemas.openxmlformats.org/officeDocument/2006/relationships/image" Target="../media/image23.jpg"/><Relationship Id="rId1" Type="http://schemas.openxmlformats.org/officeDocument/2006/relationships/slideLayout" Target="../slideLayouts/slideLayout48.xml"/><Relationship Id="rId4"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ourses.lumenlearning.com/boundless-biology/chapter/overview-of-the-circulatory-system/" TargetMode="External"/><Relationship Id="rId2" Type="http://schemas.openxmlformats.org/officeDocument/2006/relationships/image" Target="../media/image26.png"/><Relationship Id="rId1" Type="http://schemas.openxmlformats.org/officeDocument/2006/relationships/slideLayout" Target="../slideLayouts/slideLayout48.xml"/><Relationship Id="rId4" Type="http://schemas.openxmlformats.org/officeDocument/2006/relationships/hyperlink" Target="https://creativecommons.org/licenses/by-sa/3.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ugandajournalistsresourcecentre.com/uganda-hivaids-country-progress-report-201516/" TargetMode="External"/><Relationship Id="rId2" Type="http://schemas.openxmlformats.org/officeDocument/2006/relationships/image" Target="../media/image27.jpg"/><Relationship Id="rId1" Type="http://schemas.openxmlformats.org/officeDocument/2006/relationships/slideLayout" Target="../slideLayouts/slideLayout48.xml"/><Relationship Id="rId4" Type="http://schemas.openxmlformats.org/officeDocument/2006/relationships/hyperlink" Target="https://creativecommons.org/licenses/by-nc/3.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revistaindependientes.com/tres-bebidas-alcoholicas-diarias-pueden-provocar-cancer-de-higado/" TargetMode="External"/><Relationship Id="rId2" Type="http://schemas.openxmlformats.org/officeDocument/2006/relationships/image" Target="../media/image28.jpg"/><Relationship Id="rId1" Type="http://schemas.openxmlformats.org/officeDocument/2006/relationships/slideLayout" Target="../slideLayouts/slideLayout48.xml"/><Relationship Id="rId4" Type="http://schemas.openxmlformats.org/officeDocument/2006/relationships/hyperlink" Target="https://creativecommons.org/licenses/by-nc-sa/3.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sharinginhealth.ca/renal/renal.html" TargetMode="External"/><Relationship Id="rId2" Type="http://schemas.openxmlformats.org/officeDocument/2006/relationships/image" Target="../media/image29.jpeg"/><Relationship Id="rId1" Type="http://schemas.openxmlformats.org/officeDocument/2006/relationships/slideLayout" Target="../slideLayouts/slideLayout48.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hyperlink" Target="http://deseomedicinal.blogspot.com/2013/12/child-pugh-score-calculator.html" TargetMode="External"/><Relationship Id="rId2" Type="http://schemas.openxmlformats.org/officeDocument/2006/relationships/image" Target="../media/image31.jpe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hyperlink" Target="http://en.wikipedia.org/wiki/File:BrainLobesLabelled.jpg" TargetMode="External"/><Relationship Id="rId2" Type="http://schemas.openxmlformats.org/officeDocument/2006/relationships/image" Target="../media/image32.jp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hyperlink" Target="https://www.americannursetoday.com/refer-patients-hospice-care/" TargetMode="Externa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Hospice 101:  Medicare Eligibility Criteria</a:t>
            </a:r>
          </a:p>
        </p:txBody>
      </p:sp>
      <p:sp>
        <p:nvSpPr>
          <p:cNvPr id="3" name="Content Placeholder 2"/>
          <p:cNvSpPr>
            <a:spLocks noGrp="1"/>
          </p:cNvSpPr>
          <p:nvPr>
            <p:ph sz="quarter" idx="10"/>
          </p:nvPr>
        </p:nvSpPr>
        <p:spPr/>
        <p:txBody>
          <a:bodyPr/>
          <a:lstStyle/>
          <a:p>
            <a:r>
              <a:rPr lang="en-US"/>
              <a:t>September 2023</a:t>
            </a:r>
            <a:endParaRPr lang="en-US" dirty="0"/>
          </a:p>
          <a:p>
            <a:r>
              <a:rPr lang="en-US" dirty="0"/>
              <a:t>Prepared by Cindy Capen MSN, RN, CHPN</a:t>
            </a:r>
          </a:p>
          <a:p>
            <a:r>
              <a:rPr lang="en-US" dirty="0"/>
              <a:t>Training and Staff Development</a:t>
            </a:r>
          </a:p>
        </p:txBody>
      </p:sp>
    </p:spTree>
    <p:extLst>
      <p:ext uri="{BB962C8B-B14F-4D97-AF65-F5344CB8AC3E}">
        <p14:creationId xmlns:p14="http://schemas.microsoft.com/office/powerpoint/2010/main" val="1813584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C7A5AEE-AB90-CD42-B3ED-120BB0EC751E}"/>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3700">
                <a:solidFill>
                  <a:schemeClr val="tx1"/>
                </a:solidFill>
                <a:latin typeface="+mj-lt"/>
              </a:rPr>
              <a:t>Medicare administrative contractors (MAC)</a:t>
            </a:r>
          </a:p>
        </p:txBody>
      </p:sp>
      <p:sp>
        <p:nvSpPr>
          <p:cNvPr id="2" name="Text Placeholder 1">
            <a:extLst>
              <a:ext uri="{FF2B5EF4-FFF2-40B4-BE49-F238E27FC236}">
                <a16:creationId xmlns:a16="http://schemas.microsoft.com/office/drawing/2014/main" id="{29152349-2D9A-CBC1-C086-C4EDA41313B4}"/>
              </a:ext>
            </a:extLst>
          </p:cNvPr>
          <p:cNvSpPr>
            <a:spLocks noGrp="1"/>
          </p:cNvSpPr>
          <p:nvPr>
            <p:ph type="body" sz="quarter" idx="13"/>
          </p:nvPr>
        </p:nvSpPr>
        <p:spPr>
          <a:xfrm>
            <a:off x="761802" y="2743200"/>
            <a:ext cx="4646905" cy="3613149"/>
          </a:xfrm>
        </p:spPr>
        <p:txBody>
          <a:bodyPr vert="horz" lIns="91440" tIns="45720" rIns="91440" bIns="45720" rtlCol="0" anchor="ctr">
            <a:normAutofit/>
          </a:bodyPr>
          <a:lstStyle/>
          <a:p>
            <a:r>
              <a:rPr lang="en-US" sz="2400" dirty="0">
                <a:solidFill>
                  <a:schemeClr val="tx1"/>
                </a:solidFill>
                <a:latin typeface="+mn-lt"/>
              </a:rPr>
              <a:t>Medicare contracts locally with companies that provide. guidelines and oversight for area hospices.</a:t>
            </a:r>
          </a:p>
          <a:p>
            <a:r>
              <a:rPr lang="en-US" sz="2400" dirty="0">
                <a:solidFill>
                  <a:schemeClr val="tx1"/>
                </a:solidFill>
                <a:latin typeface="+mn-lt"/>
              </a:rPr>
              <a:t>They provide criteria for the most common admitting diagnoses.</a:t>
            </a:r>
          </a:p>
        </p:txBody>
      </p:sp>
      <p:pic>
        <p:nvPicPr>
          <p:cNvPr id="4" name="Picture 3">
            <a:extLst>
              <a:ext uri="{FF2B5EF4-FFF2-40B4-BE49-F238E27FC236}">
                <a16:creationId xmlns:a16="http://schemas.microsoft.com/office/drawing/2014/main" id="{CBFE1BBC-A366-5EEE-63DB-F8DEC2A8946E}"/>
              </a:ext>
            </a:extLst>
          </p:cNvPr>
          <p:cNvPicPr>
            <a:picLocks noChangeAspect="1"/>
          </p:cNvPicPr>
          <p:nvPr/>
        </p:nvPicPr>
        <p:blipFill rotWithShape="1">
          <a:blip r:embed="rId2"/>
          <a:srcRect l="420" r="40180" b="-2"/>
          <a:stretch/>
        </p:blipFill>
        <p:spPr>
          <a:xfrm>
            <a:off x="6096000" y="1"/>
            <a:ext cx="6102825" cy="6858000"/>
          </a:xfrm>
          <a:prstGeom prst="rect">
            <a:avLst/>
          </a:prstGeom>
        </p:spPr>
      </p:pic>
    </p:spTree>
    <p:extLst>
      <p:ext uri="{BB962C8B-B14F-4D97-AF65-F5344CB8AC3E}">
        <p14:creationId xmlns:p14="http://schemas.microsoft.com/office/powerpoint/2010/main" val="449942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F42A5A2-DE57-2DBC-FC14-B1A4EFF84A86}"/>
              </a:ext>
            </a:extLst>
          </p:cNvPr>
          <p:cNvSpPr>
            <a:spLocks noGrp="1"/>
          </p:cNvSpPr>
          <p:nvPr>
            <p:ph type="title"/>
          </p:nvPr>
        </p:nvSpPr>
        <p:spPr>
          <a:xfrm>
            <a:off x="761803" y="350196"/>
            <a:ext cx="4646904" cy="1624520"/>
          </a:xfrm>
        </p:spPr>
        <p:txBody>
          <a:bodyPr vert="horz" lIns="91440" tIns="45720" rIns="91440" bIns="45720" rtlCol="0" anchor="ctr">
            <a:normAutofit fontScale="90000"/>
          </a:bodyPr>
          <a:lstStyle/>
          <a:p>
            <a:r>
              <a:rPr lang="en-US" sz="4000" dirty="0">
                <a:solidFill>
                  <a:schemeClr val="tx1"/>
                </a:solidFill>
                <a:latin typeface="+mj-lt"/>
              </a:rPr>
              <a:t>FAST scores for Alzheimer’s Assessment</a:t>
            </a:r>
          </a:p>
        </p:txBody>
      </p:sp>
      <p:sp>
        <p:nvSpPr>
          <p:cNvPr id="2" name="Text Placeholder 1">
            <a:extLst>
              <a:ext uri="{FF2B5EF4-FFF2-40B4-BE49-F238E27FC236}">
                <a16:creationId xmlns:a16="http://schemas.microsoft.com/office/drawing/2014/main" id="{AC560D83-A382-BDF5-20B4-5FC79DA1DF2F}"/>
              </a:ext>
            </a:extLst>
          </p:cNvPr>
          <p:cNvSpPr>
            <a:spLocks noGrp="1"/>
          </p:cNvSpPr>
          <p:nvPr>
            <p:ph type="body" sz="quarter" idx="13"/>
          </p:nvPr>
        </p:nvSpPr>
        <p:spPr>
          <a:xfrm>
            <a:off x="761802" y="2743200"/>
            <a:ext cx="4646905" cy="3613149"/>
          </a:xfrm>
        </p:spPr>
        <p:txBody>
          <a:bodyPr vert="horz" lIns="91440" tIns="45720" rIns="91440" bIns="45720" rtlCol="0" anchor="ctr">
            <a:normAutofit/>
          </a:bodyPr>
          <a:lstStyle/>
          <a:p>
            <a:r>
              <a:rPr lang="en-US" sz="2400" dirty="0">
                <a:solidFill>
                  <a:schemeClr val="tx1"/>
                </a:solidFill>
                <a:latin typeface="+mn-lt"/>
              </a:rPr>
              <a:t>Medicare requires a FAST score of 7A-F for a hospice eligible determination.</a:t>
            </a:r>
          </a:p>
          <a:p>
            <a:r>
              <a:rPr lang="en-US" sz="2400" dirty="0">
                <a:solidFill>
                  <a:schemeClr val="tx1"/>
                </a:solidFill>
                <a:latin typeface="+mn-lt"/>
              </a:rPr>
              <a:t>NOTE:  Patients with Alzheimer's Disease with a higher score may be admitted for a different qualifying diagnosis.  </a:t>
            </a:r>
          </a:p>
        </p:txBody>
      </p:sp>
      <p:pic>
        <p:nvPicPr>
          <p:cNvPr id="4" name="Picture 3">
            <a:extLst>
              <a:ext uri="{FF2B5EF4-FFF2-40B4-BE49-F238E27FC236}">
                <a16:creationId xmlns:a16="http://schemas.microsoft.com/office/drawing/2014/main" id="{A4D3F5D6-DB8E-11DE-7666-FF77F9D40D39}"/>
              </a:ext>
            </a:extLst>
          </p:cNvPr>
          <p:cNvPicPr>
            <a:picLocks noChangeAspect="1"/>
          </p:cNvPicPr>
          <p:nvPr/>
        </p:nvPicPr>
        <p:blipFill rotWithShape="1">
          <a:blip r:embed="rId2"/>
          <a:srcRect r="1" b="4202"/>
          <a:stretch/>
        </p:blipFill>
        <p:spPr>
          <a:xfrm>
            <a:off x="6096000" y="1"/>
            <a:ext cx="6102825" cy="6858000"/>
          </a:xfrm>
          <a:prstGeom prst="rect">
            <a:avLst/>
          </a:prstGeom>
        </p:spPr>
      </p:pic>
    </p:spTree>
    <p:extLst>
      <p:ext uri="{BB962C8B-B14F-4D97-AF65-F5344CB8AC3E}">
        <p14:creationId xmlns:p14="http://schemas.microsoft.com/office/powerpoint/2010/main" val="1712355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7AF5C6-6D48-5C75-EF9F-5209208E5031}"/>
              </a:ext>
            </a:extLst>
          </p:cNvPr>
          <p:cNvSpPr>
            <a:spLocks noGrp="1"/>
          </p:cNvSpPr>
          <p:nvPr>
            <p:ph type="title"/>
          </p:nvPr>
        </p:nvSpPr>
        <p:spPr>
          <a:xfrm>
            <a:off x="7910285" y="741391"/>
            <a:ext cx="3443514" cy="1616203"/>
          </a:xfrm>
        </p:spPr>
        <p:txBody>
          <a:bodyPr vert="horz" lIns="91440" tIns="45720" rIns="91440" bIns="45720" rtlCol="0" anchor="b">
            <a:normAutofit/>
          </a:bodyPr>
          <a:lstStyle/>
          <a:p>
            <a:r>
              <a:rPr lang="en-US" sz="3200" kern="1200">
                <a:solidFill>
                  <a:schemeClr val="tx1"/>
                </a:solidFill>
                <a:latin typeface="+mj-lt"/>
                <a:ea typeface="+mj-ea"/>
                <a:cs typeface="+mj-cs"/>
              </a:rPr>
              <a:t>Palliative Performance Scale</a:t>
            </a:r>
          </a:p>
        </p:txBody>
      </p:sp>
      <p:sp>
        <p:nvSpPr>
          <p:cNvPr id="2" name="Text Placeholder 1">
            <a:extLst>
              <a:ext uri="{FF2B5EF4-FFF2-40B4-BE49-F238E27FC236}">
                <a16:creationId xmlns:a16="http://schemas.microsoft.com/office/drawing/2014/main" id="{00585468-FED1-8825-CE84-345D8A3C0831}"/>
              </a:ext>
            </a:extLst>
          </p:cNvPr>
          <p:cNvSpPr>
            <a:spLocks noGrp="1"/>
          </p:cNvSpPr>
          <p:nvPr>
            <p:ph type="body" sz="quarter" idx="13"/>
          </p:nvPr>
        </p:nvSpPr>
        <p:spPr>
          <a:xfrm>
            <a:off x="7910285" y="2533476"/>
            <a:ext cx="3443514" cy="3447832"/>
          </a:xfrm>
        </p:spPr>
        <p:txBody>
          <a:bodyPr vert="horz" lIns="91440" tIns="45720" rIns="91440" bIns="45720" rtlCol="0" anchor="t">
            <a:normAutofit/>
          </a:bodyPr>
          <a:lstStyle/>
          <a:p>
            <a:r>
              <a:rPr lang="en-US" sz="2000" dirty="0">
                <a:solidFill>
                  <a:schemeClr val="tx1"/>
                </a:solidFill>
                <a:latin typeface="+mn-lt"/>
              </a:rPr>
              <a:t>PPS scores are an important part of determining eligibility for all diagnoses except cancer.  </a:t>
            </a:r>
          </a:p>
          <a:p>
            <a:r>
              <a:rPr lang="en-US" sz="2000" dirty="0">
                <a:solidFill>
                  <a:schemeClr val="tx1"/>
                </a:solidFill>
                <a:latin typeface="+mn-lt"/>
              </a:rPr>
              <a:t>PPS of 40% or lower is considered eligible.</a:t>
            </a:r>
          </a:p>
        </p:txBody>
      </p:sp>
      <p:grpSp>
        <p:nvGrpSpPr>
          <p:cNvPr id="9" name="Group 8">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4CC52E96-FE65-368C-7AAF-2F1D465FA993}"/>
              </a:ext>
            </a:extLst>
          </p:cNvPr>
          <p:cNvPicPr>
            <a:picLocks noChangeAspect="1"/>
          </p:cNvPicPr>
          <p:nvPr/>
        </p:nvPicPr>
        <p:blipFill>
          <a:blip r:embed="rId2"/>
          <a:stretch>
            <a:fillRect/>
          </a:stretch>
        </p:blipFill>
        <p:spPr>
          <a:xfrm>
            <a:off x="214085" y="599683"/>
            <a:ext cx="7696200" cy="5381625"/>
          </a:xfrm>
          <a:prstGeom prst="rect">
            <a:avLst/>
          </a:prstGeom>
        </p:spPr>
      </p:pic>
    </p:spTree>
    <p:extLst>
      <p:ext uri="{BB962C8B-B14F-4D97-AF65-F5344CB8AC3E}">
        <p14:creationId xmlns:p14="http://schemas.microsoft.com/office/powerpoint/2010/main" val="1319129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09600" y="1893346"/>
            <a:ext cx="3951642" cy="2485016"/>
          </a:xfrm>
          <a:prstGeom prst="rect">
            <a:avLst/>
          </a:prstGeom>
        </p:spPr>
        <p:txBody>
          <a:bodyPr vert="horz" lIns="91440" tIns="45720" rIns="91440" bIns="45720" rtlCol="0" anchor="b">
            <a:normAutofit/>
            <a:scene3d>
              <a:camera prst="orthographicFront"/>
              <a:lightRig rig="soft" dir="t">
                <a:rot lat="0" lon="0" rev="15600000"/>
              </a:lightRig>
            </a:scene3d>
            <a:sp3d extrusionH="57150" prstMaterial="softEdge">
              <a:bevelT w="25400" h="38100"/>
            </a:sp3d>
          </a:bodyPr>
          <a:lstStyle/>
          <a:p>
            <a:pPr marL="0" marR="0" lvl="0" indent="0" fontAlgn="auto">
              <a:lnSpc>
                <a:spcPct val="90000"/>
              </a:lnSpc>
              <a:spcBef>
                <a:spcPct val="0"/>
              </a:spcBef>
              <a:spcAft>
                <a:spcPts val="600"/>
              </a:spcAft>
              <a:buClrTx/>
              <a:buSzTx/>
              <a:tabLst/>
              <a:defRPr/>
            </a:pPr>
            <a:r>
              <a:rPr kumimoji="0" lang="en-US" sz="3200" b="1" i="0" u="none" strike="noStrike" kern="1200" cap="none" spc="0" normalizeH="0" baseline="0" noProof="0" dirty="0">
                <a:ln/>
                <a:solidFill>
                  <a:schemeClr val="tx2"/>
                </a:solidFill>
                <a:effectLst/>
                <a:uLnTx/>
                <a:uFillTx/>
                <a:latin typeface="+mj-lt"/>
                <a:ea typeface="+mj-ea"/>
                <a:cs typeface="+mj-cs"/>
              </a:rPr>
              <a:t>Activities</a:t>
            </a:r>
            <a:r>
              <a:rPr kumimoji="0" lang="en-US" sz="3200" b="1" i="0" u="none" strike="noStrike" kern="1200" cap="none" spc="0" normalizeH="0" noProof="0" dirty="0">
                <a:ln/>
                <a:solidFill>
                  <a:schemeClr val="tx2"/>
                </a:solidFill>
                <a:effectLst/>
                <a:uLnTx/>
                <a:uFillTx/>
                <a:latin typeface="+mj-lt"/>
                <a:ea typeface="+mj-ea"/>
                <a:cs typeface="+mj-cs"/>
              </a:rPr>
              <a:t> of </a:t>
            </a:r>
            <a:r>
              <a:rPr kumimoji="0" lang="en-US" sz="3200" b="1" i="0" u="none" strike="noStrike" kern="1200" cap="none" spc="0" normalizeH="0" baseline="0" noProof="0" dirty="0">
                <a:ln/>
                <a:solidFill>
                  <a:schemeClr val="tx2"/>
                </a:solidFill>
                <a:effectLst/>
                <a:uLnTx/>
                <a:uFillTx/>
                <a:latin typeface="+mj-lt"/>
                <a:ea typeface="+mj-ea"/>
                <a:cs typeface="+mj-cs"/>
              </a:rPr>
              <a:t>Daily Living assessments provide evidence of declining independence</a:t>
            </a:r>
          </a:p>
        </p:txBody>
      </p:sp>
      <p:sp>
        <p:nvSpPr>
          <p:cNvPr id="5" name="TextBox 4"/>
          <p:cNvSpPr txBox="1"/>
          <p:nvPr/>
        </p:nvSpPr>
        <p:spPr>
          <a:xfrm>
            <a:off x="6597951" y="5992010"/>
            <a:ext cx="3380527" cy="718968"/>
          </a:xfrm>
          <a:prstGeom prst="rect">
            <a:avLst/>
          </a:prstGeom>
        </p:spPr>
        <p:txBody>
          <a:bodyPr vert="horz" lIns="91440" tIns="45720" rIns="91440" bIns="45720" rtlCol="0">
            <a:normAutofit fontScale="92500"/>
          </a:bodyPr>
          <a:lstStyle/>
          <a:p>
            <a:pPr indent="-228600">
              <a:lnSpc>
                <a:spcPct val="90000"/>
              </a:lnSpc>
              <a:spcAft>
                <a:spcPts val="600"/>
              </a:spcAft>
              <a:buFont typeface="Arial" panose="020B0604020202020204" pitchFamily="34" charset="0"/>
              <a:buChar char="•"/>
            </a:pPr>
            <a:r>
              <a:rPr lang="en-US" sz="1600" dirty="0">
                <a:solidFill>
                  <a:schemeClr val="tx2"/>
                </a:solidFill>
                <a:hlinkClick r:id="rId2"/>
              </a:rPr>
              <a:t>https://www.elderlawanswers.com/activities-of-daily-living-measure-the-need-for-long-term-care-assistance-15395</a:t>
            </a:r>
            <a:endParaRPr lang="en-US" sz="1600" dirty="0">
              <a:solidFill>
                <a:schemeClr val="tx2"/>
              </a:solidFill>
            </a:endParaRPr>
          </a:p>
        </p:txBody>
      </p:sp>
      <p:sp>
        <p:nvSpPr>
          <p:cNvPr id="47106" name="Title 1"/>
          <p:cNvSpPr>
            <a:spLocks noGrp="1"/>
          </p:cNvSpPr>
          <p:nvPr>
            <p:ph type="title"/>
          </p:nvPr>
        </p:nvSpPr>
        <p:spPr/>
        <p:txBody>
          <a:bodyPr/>
          <a:lstStyle/>
          <a:p>
            <a:r>
              <a:rPr lang="en-US" altLang="en-US" dirty="0"/>
              <a:t>                                  </a:t>
            </a:r>
            <a:br>
              <a:rPr lang="en-US" altLang="en-US" dirty="0"/>
            </a:br>
            <a:r>
              <a:rPr lang="en-US" altLang="en-US" dirty="0"/>
              <a:t>                                      </a:t>
            </a:r>
          </a:p>
        </p:txBody>
      </p:sp>
      <p:graphicFrame>
        <p:nvGraphicFramePr>
          <p:cNvPr id="4" name="Table 3"/>
          <p:cNvGraphicFramePr>
            <a:graphicFrameLocks noGrp="1"/>
          </p:cNvGraphicFramePr>
          <p:nvPr>
            <p:extLst>
              <p:ext uri="{D42A27DB-BD31-4B8C-83A1-F6EECF244321}">
                <p14:modId xmlns:p14="http://schemas.microsoft.com/office/powerpoint/2010/main" val="2490328831"/>
              </p:ext>
            </p:extLst>
          </p:nvPr>
        </p:nvGraphicFramePr>
        <p:xfrm>
          <a:off x="4994031" y="1067724"/>
          <a:ext cx="6588369" cy="4722557"/>
        </p:xfrm>
        <a:graphic>
          <a:graphicData uri="http://schemas.openxmlformats.org/drawingml/2006/table">
            <a:tbl>
              <a:tblPr firstRow="1" bandRow="1">
                <a:tableStyleId>{5C22544A-7EE6-4342-B048-85BDC9FD1C3A}</a:tableStyleId>
              </a:tblPr>
              <a:tblGrid>
                <a:gridCol w="1646831">
                  <a:extLst>
                    <a:ext uri="{9D8B030D-6E8A-4147-A177-3AD203B41FA5}">
                      <a16:colId xmlns:a16="http://schemas.microsoft.com/office/drawing/2014/main" val="20001"/>
                    </a:ext>
                  </a:extLst>
                </a:gridCol>
                <a:gridCol w="4941538">
                  <a:extLst>
                    <a:ext uri="{9D8B030D-6E8A-4147-A177-3AD203B41FA5}">
                      <a16:colId xmlns:a16="http://schemas.microsoft.com/office/drawing/2014/main" val="20002"/>
                    </a:ext>
                  </a:extLst>
                </a:gridCol>
              </a:tblGrid>
              <a:tr h="50678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solidFill>
                            <a:srgbClr val="1E4555"/>
                          </a:solidFill>
                          <a:effectLst/>
                          <a:uLnTx/>
                          <a:uFillTx/>
                          <a:latin typeface="Lato" panose="020F0502020204030203"/>
                          <a:ea typeface="+mn-ea"/>
                          <a:cs typeface="+mn-cs"/>
                        </a:rPr>
                        <a:t>Activities</a:t>
                      </a:r>
                      <a:r>
                        <a:rPr kumimoji="0" lang="en-US" sz="2600" b="1" i="0" u="none" strike="noStrike" kern="1200" cap="none" spc="0" normalizeH="0" noProof="0">
                          <a:ln/>
                          <a:solidFill>
                            <a:srgbClr val="1E4555"/>
                          </a:solidFill>
                          <a:effectLst/>
                          <a:uLnTx/>
                          <a:uFillTx/>
                          <a:latin typeface="Lato" panose="020F0502020204030203"/>
                          <a:ea typeface="+mn-ea"/>
                          <a:cs typeface="+mn-cs"/>
                        </a:rPr>
                        <a:t> of </a:t>
                      </a:r>
                      <a:r>
                        <a:rPr kumimoji="0" lang="en-US" sz="2600" b="1" i="0" u="none" strike="noStrike" kern="1200" cap="none" spc="0" normalizeH="0" baseline="0" noProof="0">
                          <a:ln/>
                          <a:solidFill>
                            <a:srgbClr val="1E4555"/>
                          </a:solidFill>
                          <a:effectLst/>
                          <a:uLnTx/>
                          <a:uFillTx/>
                          <a:latin typeface="Lato" panose="020F0502020204030203"/>
                          <a:ea typeface="+mn-ea"/>
                          <a:cs typeface="+mn-cs"/>
                        </a:rPr>
                        <a:t>Daily Living</a:t>
                      </a:r>
                    </a:p>
                  </a:txBody>
                  <a:tcPr marL="83534" marR="83534" marT="41774" marB="41774"/>
                </a:tc>
                <a:tc hMerge="1">
                  <a:txBody>
                    <a:bodyPr/>
                    <a:lstStyle/>
                    <a:p>
                      <a:endParaRPr lang="en-US"/>
                    </a:p>
                  </a:txBody>
                  <a:tcPr/>
                </a:tc>
                <a:extLst>
                  <a:ext uri="{0D108BD9-81ED-4DB2-BD59-A6C34878D82A}">
                    <a16:rowId xmlns:a16="http://schemas.microsoft.com/office/drawing/2014/main" val="10000"/>
                  </a:ext>
                </a:extLst>
              </a:tr>
              <a:tr h="451097">
                <a:tc>
                  <a:txBody>
                    <a:bodyPr/>
                    <a:lstStyle/>
                    <a:p>
                      <a:pPr algn="ctr"/>
                      <a:r>
                        <a:rPr lang="en-US" sz="2200" b="1"/>
                        <a:t>ADL</a:t>
                      </a:r>
                    </a:p>
                  </a:txBody>
                  <a:tcPr marL="83534" marR="83534" marT="41774" marB="41774"/>
                </a:tc>
                <a:tc>
                  <a:txBody>
                    <a:bodyPr/>
                    <a:lstStyle/>
                    <a:p>
                      <a:pPr algn="ctr"/>
                      <a:r>
                        <a:rPr lang="en-US" sz="2200" b="1"/>
                        <a:t>Description</a:t>
                      </a:r>
                    </a:p>
                  </a:txBody>
                  <a:tcPr marL="83534" marR="83534" marT="41774" marB="41774"/>
                </a:tc>
                <a:extLst>
                  <a:ext uri="{0D108BD9-81ED-4DB2-BD59-A6C34878D82A}">
                    <a16:rowId xmlns:a16="http://schemas.microsoft.com/office/drawing/2014/main" val="10001"/>
                  </a:ext>
                </a:extLst>
              </a:tr>
              <a:tr h="952299">
                <a:tc>
                  <a:txBody>
                    <a:bodyPr/>
                    <a:lstStyle/>
                    <a:p>
                      <a:pPr algn="ctr"/>
                      <a:r>
                        <a:rPr lang="en-US" sz="1800" b="1"/>
                        <a:t>Bathing</a:t>
                      </a:r>
                    </a:p>
                  </a:txBody>
                  <a:tcPr marL="83534" marR="83534" marT="41774" marB="41774"/>
                </a:tc>
                <a:tc>
                  <a:txBody>
                    <a:bodyPr/>
                    <a:lstStyle/>
                    <a:p>
                      <a:pPr algn="ctr"/>
                      <a:r>
                        <a:rPr lang="en-US" sz="1800" b="0" i="0" kern="1200">
                          <a:solidFill>
                            <a:schemeClr val="dk1"/>
                          </a:solidFill>
                          <a:effectLst/>
                          <a:latin typeface="+mn-lt"/>
                          <a:ea typeface="+mn-ea"/>
                          <a:cs typeface="+mn-cs"/>
                        </a:rPr>
                        <a:t>The ability to clean oneself and perform grooming activities like shaving and brushing teeth.</a:t>
                      </a:r>
                      <a:endParaRPr lang="en-US" sz="1800"/>
                    </a:p>
                  </a:txBody>
                  <a:tcPr marL="83534" marR="83534" marT="41774" marB="41774"/>
                </a:tc>
                <a:extLst>
                  <a:ext uri="{0D108BD9-81ED-4DB2-BD59-A6C34878D82A}">
                    <a16:rowId xmlns:a16="http://schemas.microsoft.com/office/drawing/2014/main" val="10002"/>
                  </a:ext>
                </a:extLst>
              </a:tr>
              <a:tr h="673853">
                <a:tc>
                  <a:txBody>
                    <a:bodyPr/>
                    <a:lstStyle/>
                    <a:p>
                      <a:pPr algn="ctr"/>
                      <a:r>
                        <a:rPr lang="en-US" sz="1800" b="1" i="0" kern="1200">
                          <a:solidFill>
                            <a:schemeClr val="dk1"/>
                          </a:solidFill>
                          <a:effectLst/>
                          <a:latin typeface="+mn-lt"/>
                          <a:ea typeface="+mn-ea"/>
                          <a:cs typeface="+mn-cs"/>
                        </a:rPr>
                        <a:t>Dressing</a:t>
                      </a:r>
                      <a:endParaRPr lang="en-US" sz="1800"/>
                    </a:p>
                  </a:txBody>
                  <a:tcPr marL="83534" marR="83534" marT="41774" marB="41774"/>
                </a:tc>
                <a:tc>
                  <a:txBody>
                    <a:bodyPr/>
                    <a:lstStyle/>
                    <a:p>
                      <a:pPr algn="ctr"/>
                      <a:r>
                        <a:rPr lang="en-US" sz="1800" b="0" i="0" kern="1200">
                          <a:solidFill>
                            <a:schemeClr val="dk1"/>
                          </a:solidFill>
                          <a:effectLst/>
                          <a:latin typeface="+mn-lt"/>
                          <a:ea typeface="+mn-ea"/>
                          <a:cs typeface="+mn-cs"/>
                        </a:rPr>
                        <a:t>The ability to get dressed by oneself without struggling with buttons and zippers</a:t>
                      </a:r>
                      <a:endParaRPr lang="en-US" sz="1800"/>
                    </a:p>
                  </a:txBody>
                  <a:tcPr marL="83534" marR="83534" marT="41774" marB="41774"/>
                </a:tc>
                <a:extLst>
                  <a:ext uri="{0D108BD9-81ED-4DB2-BD59-A6C34878D82A}">
                    <a16:rowId xmlns:a16="http://schemas.microsoft.com/office/drawing/2014/main" val="10003"/>
                  </a:ext>
                </a:extLst>
              </a:tr>
              <a:tr h="395408">
                <a:tc>
                  <a:txBody>
                    <a:bodyPr/>
                    <a:lstStyle/>
                    <a:p>
                      <a:pPr algn="ctr"/>
                      <a:r>
                        <a:rPr lang="en-US" sz="1800" b="1" i="0" kern="1200">
                          <a:solidFill>
                            <a:schemeClr val="dk1"/>
                          </a:solidFill>
                          <a:effectLst/>
                          <a:latin typeface="+mn-lt"/>
                          <a:ea typeface="+mn-ea"/>
                          <a:cs typeface="+mn-cs"/>
                        </a:rPr>
                        <a:t>Eating</a:t>
                      </a:r>
                      <a:endParaRPr lang="en-US" sz="1800"/>
                    </a:p>
                  </a:txBody>
                  <a:tcPr marL="83534" marR="83534" marT="41774" marB="41774"/>
                </a:tc>
                <a:tc>
                  <a:txBody>
                    <a:bodyPr/>
                    <a:lstStyle/>
                    <a:p>
                      <a:pPr algn="ctr"/>
                      <a:r>
                        <a:rPr lang="en-US" sz="1800" b="0" i="0" kern="1200">
                          <a:solidFill>
                            <a:schemeClr val="dk1"/>
                          </a:solidFill>
                          <a:effectLst/>
                          <a:latin typeface="+mn-lt"/>
                          <a:ea typeface="+mn-ea"/>
                          <a:cs typeface="+mn-cs"/>
                        </a:rPr>
                        <a:t>The ability to feed oneself</a:t>
                      </a:r>
                      <a:endParaRPr lang="en-US" sz="1800"/>
                    </a:p>
                  </a:txBody>
                  <a:tcPr marL="83534" marR="83534" marT="41774" marB="41774"/>
                </a:tc>
                <a:extLst>
                  <a:ext uri="{0D108BD9-81ED-4DB2-BD59-A6C34878D82A}">
                    <a16:rowId xmlns:a16="http://schemas.microsoft.com/office/drawing/2014/main" val="10004"/>
                  </a:ext>
                </a:extLst>
              </a:tr>
              <a:tr h="673853">
                <a:tc>
                  <a:txBody>
                    <a:bodyPr/>
                    <a:lstStyle/>
                    <a:p>
                      <a:pPr algn="ctr"/>
                      <a:r>
                        <a:rPr lang="en-US" sz="1800" b="1" i="0" kern="1200">
                          <a:solidFill>
                            <a:schemeClr val="dk1"/>
                          </a:solidFill>
                          <a:effectLst/>
                          <a:latin typeface="+mn-lt"/>
                          <a:ea typeface="+mn-ea"/>
                          <a:cs typeface="+mn-cs"/>
                        </a:rPr>
                        <a:t>Transferring</a:t>
                      </a:r>
                      <a:endParaRPr lang="en-US" sz="1800"/>
                    </a:p>
                  </a:txBody>
                  <a:tcPr marL="83534" marR="83534" marT="41774" marB="41774"/>
                </a:tc>
                <a:tc>
                  <a:txBody>
                    <a:bodyPr/>
                    <a:lstStyle/>
                    <a:p>
                      <a:pPr algn="ctr"/>
                      <a:r>
                        <a:rPr lang="en-US" sz="1800" b="0" i="0" kern="1200">
                          <a:solidFill>
                            <a:schemeClr val="dk1"/>
                          </a:solidFill>
                          <a:effectLst/>
                          <a:latin typeface="+mn-lt"/>
                          <a:ea typeface="+mn-ea"/>
                          <a:cs typeface="+mn-cs"/>
                        </a:rPr>
                        <a:t>Being able to either walk or move oneself from a bed to a wheelchair and back again</a:t>
                      </a:r>
                      <a:endParaRPr lang="en-US" sz="1800"/>
                    </a:p>
                  </a:txBody>
                  <a:tcPr marL="83534" marR="83534" marT="41774" marB="41774"/>
                </a:tc>
                <a:extLst>
                  <a:ext uri="{0D108BD9-81ED-4DB2-BD59-A6C34878D82A}">
                    <a16:rowId xmlns:a16="http://schemas.microsoft.com/office/drawing/2014/main" val="287097501"/>
                  </a:ext>
                </a:extLst>
              </a:tr>
              <a:tr h="395408">
                <a:tc>
                  <a:txBody>
                    <a:bodyPr/>
                    <a:lstStyle/>
                    <a:p>
                      <a:pPr algn="ctr"/>
                      <a:r>
                        <a:rPr lang="en-US" sz="1800" b="1" i="0" kern="1200">
                          <a:solidFill>
                            <a:schemeClr val="dk1"/>
                          </a:solidFill>
                          <a:effectLst/>
                          <a:latin typeface="+mn-lt"/>
                          <a:ea typeface="+mn-ea"/>
                          <a:cs typeface="+mn-cs"/>
                        </a:rPr>
                        <a:t>Toileting</a:t>
                      </a:r>
                      <a:endParaRPr lang="en-US" sz="1800"/>
                    </a:p>
                  </a:txBody>
                  <a:tcPr marL="83534" marR="83534" marT="41774" marB="41774"/>
                </a:tc>
                <a:tc>
                  <a:txBody>
                    <a:bodyPr/>
                    <a:lstStyle/>
                    <a:p>
                      <a:pPr algn="ctr"/>
                      <a:r>
                        <a:rPr lang="en-US" sz="1800" b="0" i="0" kern="1200">
                          <a:solidFill>
                            <a:schemeClr val="dk1"/>
                          </a:solidFill>
                          <a:effectLst/>
                          <a:latin typeface="+mn-lt"/>
                          <a:ea typeface="+mn-ea"/>
                          <a:cs typeface="+mn-cs"/>
                        </a:rPr>
                        <a:t>The ability to get on and off the toilet</a:t>
                      </a:r>
                      <a:endParaRPr lang="en-US" sz="1800"/>
                    </a:p>
                  </a:txBody>
                  <a:tcPr marL="83534" marR="83534" marT="41774" marB="41774"/>
                </a:tc>
                <a:extLst>
                  <a:ext uri="{0D108BD9-81ED-4DB2-BD59-A6C34878D82A}">
                    <a16:rowId xmlns:a16="http://schemas.microsoft.com/office/drawing/2014/main" val="2521950114"/>
                  </a:ext>
                </a:extLst>
              </a:tr>
              <a:tr h="673853">
                <a:tc>
                  <a:txBody>
                    <a:bodyPr/>
                    <a:lstStyle/>
                    <a:p>
                      <a:pPr algn="ctr"/>
                      <a:r>
                        <a:rPr lang="en-US" sz="1800" b="1" i="0" kern="1200">
                          <a:solidFill>
                            <a:schemeClr val="dk1"/>
                          </a:solidFill>
                          <a:effectLst/>
                          <a:latin typeface="+mn-lt"/>
                          <a:ea typeface="+mn-ea"/>
                          <a:cs typeface="+mn-cs"/>
                        </a:rPr>
                        <a:t>Continence</a:t>
                      </a:r>
                      <a:endParaRPr lang="en-US" sz="1800"/>
                    </a:p>
                  </a:txBody>
                  <a:tcPr marL="83534" marR="83534" marT="41774" marB="41774"/>
                </a:tc>
                <a:tc>
                  <a:txBody>
                    <a:bodyPr/>
                    <a:lstStyle/>
                    <a:p>
                      <a:pPr algn="ctr"/>
                      <a:r>
                        <a:rPr lang="en-US" sz="1800" b="0" i="0" kern="1200">
                          <a:solidFill>
                            <a:schemeClr val="dk1"/>
                          </a:solidFill>
                          <a:effectLst/>
                          <a:latin typeface="+mn-lt"/>
                          <a:ea typeface="+mn-ea"/>
                          <a:cs typeface="+mn-cs"/>
                        </a:rPr>
                        <a:t>The ability to control one's bladder and bowel functions</a:t>
                      </a:r>
                      <a:endParaRPr lang="en-US" sz="1800"/>
                    </a:p>
                  </a:txBody>
                  <a:tcPr marL="83534" marR="83534" marT="41774" marB="41774"/>
                </a:tc>
                <a:extLst>
                  <a:ext uri="{0D108BD9-81ED-4DB2-BD59-A6C34878D82A}">
                    <a16:rowId xmlns:a16="http://schemas.microsoft.com/office/drawing/2014/main" val="1910584038"/>
                  </a:ext>
                </a:extLst>
              </a:tr>
            </a:tbl>
          </a:graphicData>
        </a:graphic>
      </p:graphicFrame>
    </p:spTree>
    <p:extLst>
      <p:ext uri="{BB962C8B-B14F-4D97-AF65-F5344CB8AC3E}">
        <p14:creationId xmlns:p14="http://schemas.microsoft.com/office/powerpoint/2010/main" val="167348378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0" name="Rectangle 1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761803" y="350196"/>
            <a:ext cx="4646904" cy="1624520"/>
          </a:xfrm>
        </p:spPr>
        <p:txBody>
          <a:bodyPr vert="horz" lIns="91440" tIns="45720" rIns="91440" bIns="45720" rtlCol="0" anchor="ctr">
            <a:normAutofit/>
          </a:bodyPr>
          <a:lstStyle/>
          <a:p>
            <a:r>
              <a:rPr lang="en-US" sz="4000" dirty="0">
                <a:solidFill>
                  <a:schemeClr val="tx1"/>
                </a:solidFill>
                <a:latin typeface="+mj-lt"/>
              </a:rPr>
              <a:t>Alzheimer’s/Dementia</a:t>
            </a:r>
          </a:p>
        </p:txBody>
      </p:sp>
      <p:sp>
        <p:nvSpPr>
          <p:cNvPr id="2" name="Text Placeholder 1"/>
          <p:cNvSpPr>
            <a:spLocks noGrp="1"/>
          </p:cNvSpPr>
          <p:nvPr>
            <p:ph type="body" sz="quarter" idx="13"/>
          </p:nvPr>
        </p:nvSpPr>
        <p:spPr>
          <a:xfrm>
            <a:off x="494852" y="2743200"/>
            <a:ext cx="4913855" cy="3764604"/>
          </a:xfrm>
        </p:spPr>
        <p:txBody>
          <a:bodyPr vert="horz" lIns="91440" tIns="45720" rIns="91440" bIns="45720" rtlCol="0" anchor="ctr">
            <a:normAutofit/>
          </a:bodyPr>
          <a:lstStyle/>
          <a:p>
            <a:r>
              <a:rPr lang="en-US" dirty="0">
                <a:solidFill>
                  <a:schemeClr val="tx1"/>
                </a:solidFill>
                <a:latin typeface="+mn-lt"/>
              </a:rPr>
              <a:t>FAST score stage 7A </a:t>
            </a:r>
          </a:p>
          <a:p>
            <a:pPr marL="0"/>
            <a:r>
              <a:rPr lang="en-US" dirty="0">
                <a:solidFill>
                  <a:schemeClr val="tx1"/>
                </a:solidFill>
                <a:latin typeface="+mn-lt"/>
              </a:rPr>
              <a:t>PLUS </a:t>
            </a:r>
          </a:p>
          <a:p>
            <a:r>
              <a:rPr lang="en-US" dirty="0">
                <a:solidFill>
                  <a:schemeClr val="tx1"/>
                </a:solidFill>
                <a:latin typeface="+mn-lt"/>
              </a:rPr>
              <a:t>Co-morbid or secondary conditions contributing to decline (i.e. frequent falls, dysphagia, weight loss, COPD, Parkinson’s, etc.). </a:t>
            </a:r>
          </a:p>
          <a:p>
            <a:r>
              <a:rPr lang="en-US" dirty="0">
                <a:solidFill>
                  <a:schemeClr val="tx1"/>
                </a:solidFill>
                <a:latin typeface="+mn-lt"/>
              </a:rPr>
              <a:t>PPS = 40% or less.</a:t>
            </a:r>
            <a:endParaRPr lang="en-US" sz="2000" dirty="0">
              <a:solidFill>
                <a:schemeClr val="tx1"/>
              </a:solidFill>
              <a:latin typeface="+mn-lt"/>
            </a:endParaRPr>
          </a:p>
        </p:txBody>
      </p:sp>
      <p:pic>
        <p:nvPicPr>
          <p:cNvPr id="5" name="Picture 4" descr="A wooden table&#10;&#10;Description automatically generated">
            <a:extLst>
              <a:ext uri="{FF2B5EF4-FFF2-40B4-BE49-F238E27FC236}">
                <a16:creationId xmlns:a16="http://schemas.microsoft.com/office/drawing/2014/main" id="{C750CD7A-9496-114A-BDDC-6C354D573D3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061" r="28538" b="-2"/>
          <a:stretch/>
        </p:blipFill>
        <p:spPr>
          <a:xfrm>
            <a:off x="6096000" y="1"/>
            <a:ext cx="6102825" cy="6858000"/>
          </a:xfrm>
          <a:prstGeom prst="rect">
            <a:avLst/>
          </a:prstGeom>
        </p:spPr>
      </p:pic>
      <p:sp>
        <p:nvSpPr>
          <p:cNvPr id="6" name="TextBox 5">
            <a:extLst>
              <a:ext uri="{FF2B5EF4-FFF2-40B4-BE49-F238E27FC236}">
                <a16:creationId xmlns:a16="http://schemas.microsoft.com/office/drawing/2014/main" id="{C82B35C9-D5A4-5B4E-B904-D853E4F12862}"/>
              </a:ext>
            </a:extLst>
          </p:cNvPr>
          <p:cNvSpPr txBox="1"/>
          <p:nvPr/>
        </p:nvSpPr>
        <p:spPr>
          <a:xfrm>
            <a:off x="9891783" y="6657946"/>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hlinkClick r:id="rId3" tooltip="http://www.thebluediamondgallery.com/wooden-tile/d/dementia.html">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rPr>
              <a:t> by Unknown Author is licensed under </a:t>
            </a:r>
            <a:r>
              <a:rPr kumimoji="0" lang="en-US" sz="700" b="0" i="0" u="none" strike="noStrike" kern="1200" cap="none" spc="0" normalizeH="0" baseline="0" noProof="0">
                <a:ln>
                  <a:noFill/>
                </a:ln>
                <a:solidFill>
                  <a:srgbClr val="FFFFFF"/>
                </a:solidFill>
                <a:effectLst/>
                <a:uLnTx/>
                <a:uFillTx/>
                <a:hlinkClick r:id="rId4"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184957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72159"/>
            <a:ext cx="10515600" cy="659913"/>
          </a:xfrm>
        </p:spPr>
        <p:txBody>
          <a:bodyPr/>
          <a:lstStyle/>
          <a:p>
            <a:r>
              <a:rPr lang="en-US" dirty="0">
                <a:solidFill>
                  <a:srgbClr val="00454E"/>
                </a:solidFill>
              </a:rPr>
              <a:t>FAST scoring – </a:t>
            </a:r>
            <a:r>
              <a:rPr lang="en-US" sz="3600" dirty="0">
                <a:solidFill>
                  <a:srgbClr val="00454E"/>
                </a:solidFill>
              </a:rPr>
              <a:t>Functional Assessment Staging Test</a:t>
            </a:r>
          </a:p>
        </p:txBody>
      </p:sp>
      <p:sp>
        <p:nvSpPr>
          <p:cNvPr id="3" name="Text Placeholder 2"/>
          <p:cNvSpPr>
            <a:spLocks noGrp="1"/>
          </p:cNvSpPr>
          <p:nvPr>
            <p:ph type="body" sz="quarter" idx="13"/>
          </p:nvPr>
        </p:nvSpPr>
        <p:spPr>
          <a:xfrm>
            <a:off x="286543" y="1329262"/>
            <a:ext cx="9309966" cy="4527550"/>
          </a:xfrm>
        </p:spPr>
        <p:txBody>
          <a:bodyPr/>
          <a:lstStyle/>
          <a:p>
            <a:r>
              <a:rPr lang="en-US" sz="2400" dirty="0"/>
              <a:t>All patients with a primary diagnosis or co-morbidity diagnosis of </a:t>
            </a:r>
            <a:r>
              <a:rPr lang="en-US" sz="2400" b="1" u="sng" dirty="0" err="1"/>
              <a:t>Alzheimers</a:t>
            </a:r>
            <a:r>
              <a:rPr lang="en-US" sz="2400" b="1" u="sng" dirty="0"/>
              <a:t> </a:t>
            </a:r>
            <a:r>
              <a:rPr lang="en-US" sz="2400" dirty="0"/>
              <a:t>disease must have a FAST score at admission and every nursing visit.</a:t>
            </a:r>
          </a:p>
          <a:p>
            <a:r>
              <a:rPr lang="en-US" sz="2400" dirty="0"/>
              <a:t>Patients with a FAST of 6 or 7 must have the number and sub-stage (letter) included.</a:t>
            </a:r>
          </a:p>
          <a:p>
            <a:r>
              <a:rPr lang="en-US" sz="2400" dirty="0"/>
              <a:t>To be eligible for hospice services with a primary diagnosis of </a:t>
            </a:r>
            <a:r>
              <a:rPr lang="en-US" sz="2400" b="1" dirty="0" err="1"/>
              <a:t>Alzheimers</a:t>
            </a:r>
            <a:r>
              <a:rPr lang="en-US" sz="2400" b="1" dirty="0"/>
              <a:t> </a:t>
            </a:r>
            <a:r>
              <a:rPr lang="en-US" sz="2400" dirty="0"/>
              <a:t>Disease the score must be at least 7 and the sub-stage listed (</a:t>
            </a:r>
            <a:r>
              <a:rPr lang="en-US" sz="2400" dirty="0" err="1"/>
              <a:t>ie</a:t>
            </a:r>
            <a:r>
              <a:rPr lang="en-US" sz="2400" dirty="0"/>
              <a:t> 7A, 7C, etc.).</a:t>
            </a:r>
          </a:p>
          <a:p>
            <a:r>
              <a:rPr lang="en-US" sz="2400" dirty="0"/>
              <a:t>FAST scores never improve, never have a range and don’t skip!  </a:t>
            </a:r>
          </a:p>
          <a:p>
            <a:r>
              <a:rPr lang="en-US" sz="2400" dirty="0">
                <a:solidFill>
                  <a:srgbClr val="002060"/>
                </a:solidFill>
              </a:rPr>
              <a:t>FAST score is ONLY used for patients with </a:t>
            </a:r>
            <a:r>
              <a:rPr lang="en-US" sz="2400" dirty="0" err="1">
                <a:solidFill>
                  <a:srgbClr val="002060"/>
                </a:solidFill>
              </a:rPr>
              <a:t>Alzheimers</a:t>
            </a:r>
            <a:r>
              <a:rPr lang="en-US" sz="2400" dirty="0">
                <a:solidFill>
                  <a:srgbClr val="002060"/>
                </a:solidFill>
              </a:rPr>
              <a:t> as a primary or a comorbid diagnosis.</a:t>
            </a:r>
          </a:p>
          <a:p>
            <a:pPr marL="0" indent="0">
              <a:buNone/>
            </a:pPr>
            <a:endParaRPr lang="en-US" dirty="0"/>
          </a:p>
        </p:txBody>
      </p:sp>
      <p:pic>
        <p:nvPicPr>
          <p:cNvPr id="8" name="Picture 7"/>
          <p:cNvPicPr>
            <a:picLocks noChangeAspect="1"/>
          </p:cNvPicPr>
          <p:nvPr/>
        </p:nvPicPr>
        <p:blipFill>
          <a:blip r:embed="rId2"/>
          <a:stretch>
            <a:fillRect/>
          </a:stretch>
        </p:blipFill>
        <p:spPr>
          <a:xfrm>
            <a:off x="9753744" y="2749406"/>
            <a:ext cx="1838325" cy="2486025"/>
          </a:xfrm>
          <a:prstGeom prst="rect">
            <a:avLst/>
          </a:prstGeom>
        </p:spPr>
      </p:pic>
      <p:sp>
        <p:nvSpPr>
          <p:cNvPr id="4" name="Rounded Rectangle 3"/>
          <p:cNvSpPr/>
          <p:nvPr/>
        </p:nvSpPr>
        <p:spPr>
          <a:xfrm>
            <a:off x="286543" y="3168073"/>
            <a:ext cx="9208331" cy="1159378"/>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00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4325" y="237209"/>
            <a:ext cx="10515600" cy="659913"/>
          </a:xfrm>
        </p:spPr>
        <p:txBody>
          <a:bodyPr/>
          <a:lstStyle/>
          <a:p>
            <a:r>
              <a:rPr lang="en-US" dirty="0">
                <a:solidFill>
                  <a:srgbClr val="82086B"/>
                </a:solidFill>
              </a:rPr>
              <a:t>T</a:t>
            </a:r>
            <a:r>
              <a:rPr lang="en-US" dirty="0">
                <a:solidFill>
                  <a:srgbClr val="00454E"/>
                </a:solidFill>
              </a:rPr>
              <a:t>h</a:t>
            </a:r>
            <a:r>
              <a:rPr lang="en-US" dirty="0">
                <a:solidFill>
                  <a:srgbClr val="002060"/>
                </a:solidFill>
              </a:rPr>
              <a:t>e</a:t>
            </a:r>
            <a:r>
              <a:rPr lang="en-US" dirty="0">
                <a:solidFill>
                  <a:schemeClr val="tx1"/>
                </a:solidFill>
              </a:rPr>
              <a:t> </a:t>
            </a:r>
            <a:r>
              <a:rPr lang="en-US" dirty="0"/>
              <a:t>P</a:t>
            </a:r>
            <a:r>
              <a:rPr lang="en-US" dirty="0">
                <a:solidFill>
                  <a:srgbClr val="7030A0"/>
                </a:solidFill>
              </a:rPr>
              <a:t>i</a:t>
            </a:r>
            <a:r>
              <a:rPr lang="en-US" dirty="0">
                <a:solidFill>
                  <a:srgbClr val="00B0F0"/>
                </a:solidFill>
              </a:rPr>
              <a:t>c</a:t>
            </a:r>
            <a:r>
              <a:rPr lang="en-US" dirty="0">
                <a:solidFill>
                  <a:schemeClr val="accent6"/>
                </a:solidFill>
              </a:rPr>
              <a:t>t</a:t>
            </a:r>
            <a:r>
              <a:rPr lang="en-US" dirty="0">
                <a:solidFill>
                  <a:schemeClr val="accent4"/>
                </a:solidFill>
              </a:rPr>
              <a:t>u</a:t>
            </a:r>
            <a:r>
              <a:rPr lang="en-US" dirty="0">
                <a:solidFill>
                  <a:srgbClr val="002060"/>
                </a:solidFill>
              </a:rPr>
              <a:t>r</a:t>
            </a:r>
            <a:r>
              <a:rPr lang="en-US" dirty="0">
                <a:solidFill>
                  <a:schemeClr val="accent1">
                    <a:lumMod val="75000"/>
                  </a:schemeClr>
                </a:solidFill>
              </a:rPr>
              <a:t>e</a:t>
            </a:r>
            <a:r>
              <a:rPr lang="en-US" dirty="0">
                <a:solidFill>
                  <a:schemeClr val="tx1"/>
                </a:solidFill>
              </a:rPr>
              <a:t> of Late Alzheimer's Disease</a:t>
            </a:r>
          </a:p>
        </p:txBody>
      </p:sp>
      <p:pic>
        <p:nvPicPr>
          <p:cNvPr id="5" name="Picture 4"/>
          <p:cNvPicPr>
            <a:picLocks noChangeAspect="1"/>
          </p:cNvPicPr>
          <p:nvPr/>
        </p:nvPicPr>
        <p:blipFill>
          <a:blip r:embed="rId3"/>
          <a:stretch>
            <a:fillRect/>
          </a:stretch>
        </p:blipFill>
        <p:spPr>
          <a:xfrm>
            <a:off x="8468132" y="3934047"/>
            <a:ext cx="3723868" cy="2668772"/>
          </a:xfrm>
          <a:prstGeom prst="rect">
            <a:avLst/>
          </a:prstGeom>
        </p:spPr>
      </p:pic>
      <p:sp>
        <p:nvSpPr>
          <p:cNvPr id="2" name="Text Placeholder 1"/>
          <p:cNvSpPr>
            <a:spLocks noGrp="1"/>
          </p:cNvSpPr>
          <p:nvPr>
            <p:ph type="body" sz="quarter" idx="13"/>
          </p:nvPr>
        </p:nvSpPr>
        <p:spPr>
          <a:xfrm>
            <a:off x="239896" y="1618551"/>
            <a:ext cx="8684780" cy="4148765"/>
          </a:xfrm>
        </p:spPr>
        <p:txBody>
          <a:bodyPr/>
          <a:lstStyle/>
          <a:p>
            <a:r>
              <a:rPr lang="en-US" sz="2400" dirty="0"/>
              <a:t>Very severe cognitive decline. All verbal abilities are lost</a:t>
            </a:r>
          </a:p>
          <a:p>
            <a:r>
              <a:rPr lang="en-US" sz="2400" dirty="0"/>
              <a:t>Frequently there is no speech at all - only grunting </a:t>
            </a:r>
          </a:p>
          <a:p>
            <a:r>
              <a:rPr lang="en-US" sz="2400" dirty="0"/>
              <a:t>Incontinent of urine</a:t>
            </a:r>
          </a:p>
          <a:p>
            <a:r>
              <a:rPr lang="en-US" sz="2400" dirty="0"/>
              <a:t>Require assistance toileting and feeding </a:t>
            </a:r>
          </a:p>
          <a:p>
            <a:r>
              <a:rPr lang="en-US" sz="2400" dirty="0"/>
              <a:t>Lose basic psychomotor skills, e.g., ability to walk, sitting and head control </a:t>
            </a:r>
          </a:p>
          <a:p>
            <a:r>
              <a:rPr lang="en-US" sz="2400" dirty="0"/>
              <a:t>The brain appears to no longer be able to tell the body what to do </a:t>
            </a:r>
          </a:p>
          <a:p>
            <a:r>
              <a:rPr lang="en-US" sz="2400" dirty="0"/>
              <a:t>Generalized and cortical neurologic signs and symptoms are frequently present</a:t>
            </a:r>
            <a:endParaRPr lang="en-US" sz="2400" u="sng" dirty="0">
              <a:hlinkClick r:id="" action="ppaction://noaction"/>
            </a:endParaRPr>
          </a:p>
          <a:p>
            <a:pPr marL="0" indent="0">
              <a:buNone/>
            </a:pPr>
            <a:r>
              <a:rPr lang="en-US" sz="1400" dirty="0">
                <a:solidFill>
                  <a:schemeClr val="tx1"/>
                </a:solidFill>
              </a:rPr>
              <a:t>Stages of Alzheimer’s  2023 Alzheimer’s Association.</a:t>
            </a:r>
          </a:p>
          <a:p>
            <a:pPr lvl="1"/>
            <a:r>
              <a:rPr lang="en-US" sz="1400" dirty="0">
                <a:solidFill>
                  <a:schemeClr val="tx1"/>
                </a:solidFill>
              </a:rPr>
              <a:t>https://www.alz.org/alzheimers-dementia/stages</a:t>
            </a:r>
          </a:p>
          <a:p>
            <a:pPr marL="0" indent="0">
              <a:buNone/>
            </a:pPr>
            <a:endParaRPr lang="en-US" sz="1400" dirty="0"/>
          </a:p>
          <a:p>
            <a:endParaRPr lang="en-US" dirty="0"/>
          </a:p>
        </p:txBody>
      </p:sp>
    </p:spTree>
    <p:extLst>
      <p:ext uri="{BB962C8B-B14F-4D97-AF65-F5344CB8AC3E}">
        <p14:creationId xmlns:p14="http://schemas.microsoft.com/office/powerpoint/2010/main" val="109071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ky, basketball&#10;&#10;Description automatically generated">
            <a:extLst>
              <a:ext uri="{FF2B5EF4-FFF2-40B4-BE49-F238E27FC236}">
                <a16:creationId xmlns:a16="http://schemas.microsoft.com/office/drawing/2014/main" id="{46E02EDD-3492-5845-8F5B-448CFB0FC9F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144" r="29481"/>
          <a:stretch/>
        </p:blipFill>
        <p:spPr>
          <a:xfrm>
            <a:off x="-1" y="-2"/>
            <a:ext cx="5410198" cy="6858002"/>
          </a:xfrm>
          <a:prstGeom prst="rect">
            <a:avLst/>
          </a:prstGeom>
        </p:spPr>
      </p:pic>
      <p:sp useBgFill="1">
        <p:nvSpPr>
          <p:cNvPr id="20" name="Rectangle 19">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115317" y="405685"/>
            <a:ext cx="5464968" cy="1559301"/>
          </a:xfrm>
        </p:spPr>
        <p:txBody>
          <a:bodyPr vert="horz" lIns="91440" tIns="45720" rIns="91440" bIns="45720" rtlCol="0" anchor="ctr">
            <a:normAutofit/>
          </a:bodyPr>
          <a:lstStyle/>
          <a:p>
            <a:r>
              <a:rPr lang="en-US" sz="4000">
                <a:solidFill>
                  <a:schemeClr val="tx1"/>
                </a:solidFill>
                <a:latin typeface="+mj-lt"/>
              </a:rPr>
              <a:t>Palmetto LCD: Cardiopulmonary</a:t>
            </a:r>
          </a:p>
        </p:txBody>
      </p:sp>
      <p:sp>
        <p:nvSpPr>
          <p:cNvPr id="2" name="Text Placeholder 1"/>
          <p:cNvSpPr>
            <a:spLocks noGrp="1"/>
          </p:cNvSpPr>
          <p:nvPr>
            <p:ph type="body" sz="quarter" idx="13"/>
          </p:nvPr>
        </p:nvSpPr>
        <p:spPr>
          <a:xfrm>
            <a:off x="6115317" y="2743200"/>
            <a:ext cx="5247340" cy="3496878"/>
          </a:xfrm>
        </p:spPr>
        <p:txBody>
          <a:bodyPr vert="horz" lIns="91440" tIns="45720" rIns="91440" bIns="45720" rtlCol="0" anchor="ctr">
            <a:normAutofit lnSpcReduction="10000"/>
          </a:bodyPr>
          <a:lstStyle/>
          <a:p>
            <a:r>
              <a:rPr lang="en-US" dirty="0">
                <a:solidFill>
                  <a:schemeClr val="tx1"/>
                </a:solidFill>
                <a:latin typeface="+mn-lt"/>
              </a:rPr>
              <a:t>Specific functional impairments, (dyspnea at rest, O2 dependent, maximum medications, ongoing symptoms such as chest pain, dyspnea or edema). </a:t>
            </a:r>
          </a:p>
          <a:p>
            <a:r>
              <a:rPr lang="en-US" dirty="0">
                <a:solidFill>
                  <a:schemeClr val="tx1"/>
                </a:solidFill>
                <a:latin typeface="+mn-lt"/>
              </a:rPr>
              <a:t>Include co-morbidities and secondary conditions contributing to decline. </a:t>
            </a:r>
          </a:p>
          <a:p>
            <a:r>
              <a:rPr lang="en-US" dirty="0">
                <a:solidFill>
                  <a:schemeClr val="tx1"/>
                </a:solidFill>
                <a:latin typeface="+mn-lt"/>
              </a:rPr>
              <a:t>PPS = 40% or less.</a:t>
            </a:r>
          </a:p>
        </p:txBody>
      </p:sp>
      <p:sp>
        <p:nvSpPr>
          <p:cNvPr id="6" name="TextBox 5">
            <a:extLst>
              <a:ext uri="{FF2B5EF4-FFF2-40B4-BE49-F238E27FC236}">
                <a16:creationId xmlns:a16="http://schemas.microsoft.com/office/drawing/2014/main" id="{F9773DF5-6829-5140-98E9-0792EC94BCDB}"/>
              </a:ext>
            </a:extLst>
          </p:cNvPr>
          <p:cNvSpPr txBox="1"/>
          <p:nvPr/>
        </p:nvSpPr>
        <p:spPr>
          <a:xfrm>
            <a:off x="3103155" y="6657945"/>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hlinkClick r:id="rId3" tooltip="https://courses.lumenlearning.com/boundless-biology/chapter/overview-of-the-circulatory-system/">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rPr>
              <a:t> by Unknown Author is licensed under </a:t>
            </a:r>
            <a:r>
              <a:rPr kumimoji="0" lang="en-US" sz="700" b="0" i="0" u="none" strike="noStrike" kern="1200" cap="none" spc="0" normalizeH="0" baseline="0" noProof="0">
                <a:ln>
                  <a:noFill/>
                </a:ln>
                <a:solidFill>
                  <a:srgbClr val="FFFFFF"/>
                </a:solidFill>
                <a:effectLst/>
                <a:uLnTx/>
                <a:uFillTx/>
                <a:hlinkClick r:id="rId4"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1023292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27441" y="-417135"/>
            <a:ext cx="4472630" cy="1637231"/>
          </a:xfrm>
        </p:spPr>
        <p:txBody>
          <a:bodyPr vert="horz" lIns="91440" tIns="45720" rIns="91440" bIns="45720" rtlCol="0" anchor="b">
            <a:normAutofit/>
          </a:bodyPr>
          <a:lstStyle/>
          <a:p>
            <a:r>
              <a:rPr lang="en-US" sz="3600" dirty="0">
                <a:solidFill>
                  <a:schemeClr val="tx2"/>
                </a:solidFill>
                <a:latin typeface="+mj-lt"/>
              </a:rPr>
              <a:t>Palmetto LCD: HIV/AIDS</a:t>
            </a:r>
          </a:p>
        </p:txBody>
      </p:sp>
      <p:pic>
        <p:nvPicPr>
          <p:cNvPr id="5" name="Picture 4" descr="A close up of a sign&#10;&#10;Description automatically generated">
            <a:extLst>
              <a:ext uri="{FF2B5EF4-FFF2-40B4-BE49-F238E27FC236}">
                <a16:creationId xmlns:a16="http://schemas.microsoft.com/office/drawing/2014/main" id="{5775A25C-30DD-5146-B3B9-2A14F028291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237" r="14382" b="-2"/>
          <a:stretch/>
        </p:blipFill>
        <p:spPr>
          <a:xfrm>
            <a:off x="596813" y="801575"/>
            <a:ext cx="5499187" cy="5471535"/>
          </a:xfrm>
          <a:custGeom>
            <a:avLst/>
            <a:gdLst/>
            <a:ahLst/>
            <a:cxnLst/>
            <a:rect l="l" t="t" r="r" b="b"/>
            <a:pathLst>
              <a:path w="4926647" h="4901874">
                <a:moveTo>
                  <a:pt x="2827942" y="2033"/>
                </a:moveTo>
                <a:cubicBezTo>
                  <a:pt x="2901705" y="5050"/>
                  <a:pt x="2973640" y="11422"/>
                  <a:pt x="3043325" y="21136"/>
                </a:cubicBezTo>
                <a:cubicBezTo>
                  <a:pt x="3600804" y="98849"/>
                  <a:pt x="4185553" y="476257"/>
                  <a:pt x="4498894" y="902802"/>
                </a:cubicBezTo>
                <a:cubicBezTo>
                  <a:pt x="4812235" y="1329346"/>
                  <a:pt x="4950223" y="2037621"/>
                  <a:pt x="4923373" y="2580407"/>
                </a:cubicBezTo>
                <a:cubicBezTo>
                  <a:pt x="4896522" y="3123192"/>
                  <a:pt x="4745612" y="3772883"/>
                  <a:pt x="4337788" y="4159516"/>
                </a:cubicBezTo>
                <a:cubicBezTo>
                  <a:pt x="3929963" y="4546150"/>
                  <a:pt x="3081282" y="4930377"/>
                  <a:pt x="2476425" y="4900207"/>
                </a:cubicBezTo>
                <a:cubicBezTo>
                  <a:pt x="1871566" y="4870038"/>
                  <a:pt x="1119757" y="4406651"/>
                  <a:pt x="708641" y="3978500"/>
                </a:cubicBezTo>
                <a:cubicBezTo>
                  <a:pt x="297525" y="3550349"/>
                  <a:pt x="-64504" y="2921632"/>
                  <a:pt x="9726" y="2331303"/>
                </a:cubicBezTo>
                <a:cubicBezTo>
                  <a:pt x="83957" y="1740973"/>
                  <a:pt x="273797" y="1052469"/>
                  <a:pt x="1154021" y="436525"/>
                </a:cubicBezTo>
                <a:cubicBezTo>
                  <a:pt x="1705608" y="124217"/>
                  <a:pt x="2311596" y="-19083"/>
                  <a:pt x="2827942" y="2033"/>
                </a:cubicBezTo>
                <a:close/>
              </a:path>
            </a:pathLst>
          </a:custGeom>
        </p:spPr>
      </p:pic>
      <p:grpSp>
        <p:nvGrpSpPr>
          <p:cNvPr id="32" name="Group 24">
            <a:extLst>
              <a:ext uri="{FF2B5EF4-FFF2-40B4-BE49-F238E27FC236}">
                <a16:creationId xmlns:a16="http://schemas.microsoft.com/office/drawing/2014/main" id="{A825BD3A-E149-3C61-449F-23D1B09562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286" y="4780067"/>
            <a:ext cx="2129121" cy="2098001"/>
            <a:chOff x="-60285" y="4581559"/>
            <a:chExt cx="2330572" cy="2296509"/>
          </a:xfrm>
        </p:grpSpPr>
        <p:sp>
          <p:nvSpPr>
            <p:cNvPr id="26" name="Freeform: Shape 25">
              <a:extLst>
                <a:ext uri="{FF2B5EF4-FFF2-40B4-BE49-F238E27FC236}">
                  <a16:creationId xmlns:a16="http://schemas.microsoft.com/office/drawing/2014/main" id="{C43B6EA6-9E0B-9973-F921-86CF410DE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1400132">
              <a:off x="1054559" y="5611570"/>
              <a:ext cx="374890" cy="373361"/>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849482"/>
                <a:gd name="connsiteY0" fmla="*/ 2 h 4963949"/>
                <a:gd name="connsiteX1" fmla="*/ 4735908 w 4849482"/>
                <a:gd name="connsiteY1" fmla="*/ 1905908 h 4963949"/>
                <a:gd name="connsiteX2" fmla="*/ 4451030 w 4849482"/>
                <a:gd name="connsiteY2" fmla="*/ 3809089 h 4963949"/>
                <a:gd name="connsiteX3" fmla="*/ 3419865 w 4849482"/>
                <a:gd name="connsiteY3" fmla="*/ 4844857 h 4963949"/>
                <a:gd name="connsiteX4" fmla="*/ 1074535 w 4849482"/>
                <a:gd name="connsiteY4" fmla="*/ 4657238 h 4963949"/>
                <a:gd name="connsiteX5" fmla="*/ 33359 w 4849482"/>
                <a:gd name="connsiteY5" fmla="*/ 2995667 h 4963949"/>
                <a:gd name="connsiteX6" fmla="*/ 592137 w 4849482"/>
                <a:gd name="connsiteY6" fmla="*/ 805858 h 4963949"/>
                <a:gd name="connsiteX7" fmla="*/ 2649000 w 4849482"/>
                <a:gd name="connsiteY7" fmla="*/ 2 h 4963949"/>
                <a:gd name="connsiteX0" fmla="*/ 2649000 w 4942023"/>
                <a:gd name="connsiteY0" fmla="*/ 2 h 4678955"/>
                <a:gd name="connsiteX1" fmla="*/ 4735908 w 4942023"/>
                <a:gd name="connsiteY1" fmla="*/ 1905908 h 4678955"/>
                <a:gd name="connsiteX2" fmla="*/ 4451030 w 4942023"/>
                <a:gd name="connsiteY2" fmla="*/ 3809089 h 4678955"/>
                <a:gd name="connsiteX3" fmla="*/ 1074535 w 4942023"/>
                <a:gd name="connsiteY3" fmla="*/ 4657238 h 4678955"/>
                <a:gd name="connsiteX4" fmla="*/ 33359 w 4942023"/>
                <a:gd name="connsiteY4" fmla="*/ 2995667 h 4678955"/>
                <a:gd name="connsiteX5" fmla="*/ 592137 w 4942023"/>
                <a:gd name="connsiteY5" fmla="*/ 805858 h 4678955"/>
                <a:gd name="connsiteX6" fmla="*/ 2649000 w 4942023"/>
                <a:gd name="connsiteY6" fmla="*/ 2 h 4678955"/>
                <a:gd name="connsiteX0" fmla="*/ 2649000 w 4806392"/>
                <a:gd name="connsiteY0" fmla="*/ 2 h 4842789"/>
                <a:gd name="connsiteX1" fmla="*/ 4735908 w 4806392"/>
                <a:gd name="connsiteY1" fmla="*/ 1905908 h 4842789"/>
                <a:gd name="connsiteX2" fmla="*/ 3706624 w 4806392"/>
                <a:gd name="connsiteY2" fmla="*/ 4493428 h 4842789"/>
                <a:gd name="connsiteX3" fmla="*/ 1074535 w 4806392"/>
                <a:gd name="connsiteY3" fmla="*/ 4657238 h 4842789"/>
                <a:gd name="connsiteX4" fmla="*/ 33359 w 4806392"/>
                <a:gd name="connsiteY4" fmla="*/ 2995667 h 4842789"/>
                <a:gd name="connsiteX5" fmla="*/ 592137 w 4806392"/>
                <a:gd name="connsiteY5" fmla="*/ 805858 h 4842789"/>
                <a:gd name="connsiteX6" fmla="*/ 2649000 w 4806392"/>
                <a:gd name="connsiteY6" fmla="*/ 2 h 4842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6392" h="4842789">
                  <a:moveTo>
                    <a:pt x="2649000" y="2"/>
                  </a:moveTo>
                  <a:cubicBezTo>
                    <a:pt x="3339628" y="183344"/>
                    <a:pt x="4435570" y="1271060"/>
                    <a:pt x="4735908" y="1905908"/>
                  </a:cubicBezTo>
                  <a:cubicBezTo>
                    <a:pt x="5036246" y="2540756"/>
                    <a:pt x="4316853" y="4034873"/>
                    <a:pt x="3706624" y="4493428"/>
                  </a:cubicBezTo>
                  <a:cubicBezTo>
                    <a:pt x="3096395" y="4951983"/>
                    <a:pt x="1686746" y="4906865"/>
                    <a:pt x="1074535" y="4657238"/>
                  </a:cubicBezTo>
                  <a:cubicBezTo>
                    <a:pt x="462324" y="4407611"/>
                    <a:pt x="145196" y="3624902"/>
                    <a:pt x="33359" y="2995667"/>
                  </a:cubicBezTo>
                  <a:cubicBezTo>
                    <a:pt x="-94426" y="2318585"/>
                    <a:pt x="156197" y="1305135"/>
                    <a:pt x="592137" y="805858"/>
                  </a:cubicBezTo>
                  <a:cubicBezTo>
                    <a:pt x="1028077" y="306581"/>
                    <a:pt x="1996327" y="30750"/>
                    <a:pt x="2649000" y="2"/>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26">
              <a:extLst>
                <a:ext uri="{FF2B5EF4-FFF2-40B4-BE49-F238E27FC236}">
                  <a16:creationId xmlns:a16="http://schemas.microsoft.com/office/drawing/2014/main" id="{5C1932EE-D34B-922C-21DE-B9EDF81185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29076">
              <a:off x="962723" y="6319494"/>
              <a:ext cx="1307564" cy="558574"/>
            </a:xfrm>
            <a:custGeom>
              <a:avLst/>
              <a:gdLst>
                <a:gd name="connsiteX0" fmla="*/ 1307564 w 1307564"/>
                <a:gd name="connsiteY0" fmla="*/ 360848 h 558574"/>
                <a:gd name="connsiteX1" fmla="*/ 1264610 w 1307564"/>
                <a:gd name="connsiteY1" fmla="*/ 558387 h 558574"/>
                <a:gd name="connsiteX2" fmla="*/ 496925 w 1307564"/>
                <a:gd name="connsiteY2" fmla="*/ 469382 h 558574"/>
                <a:gd name="connsiteX3" fmla="*/ 472802 w 1307564"/>
                <a:gd name="connsiteY3" fmla="*/ 464872 h 558574"/>
                <a:gd name="connsiteX4" fmla="*/ 0 w 1307564"/>
                <a:gd name="connsiteY4" fmla="*/ 0 h 558574"/>
                <a:gd name="connsiteX5" fmla="*/ 152076 w 1307564"/>
                <a:gd name="connsiteY5" fmla="*/ 41404 h 558574"/>
                <a:gd name="connsiteX6" fmla="*/ 1307564 w 1307564"/>
                <a:gd name="connsiteY6" fmla="*/ 360848 h 55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564" h="558574">
                  <a:moveTo>
                    <a:pt x="1307564" y="360848"/>
                  </a:moveTo>
                  <a:cubicBezTo>
                    <a:pt x="1303188" y="403876"/>
                    <a:pt x="1279827" y="564823"/>
                    <a:pt x="1264610" y="558387"/>
                  </a:cubicBezTo>
                  <a:cubicBezTo>
                    <a:pt x="1237694" y="559849"/>
                    <a:pt x="802592" y="520038"/>
                    <a:pt x="496925" y="469382"/>
                  </a:cubicBezTo>
                  <a:lnTo>
                    <a:pt x="472802" y="464872"/>
                  </a:lnTo>
                  <a:lnTo>
                    <a:pt x="0" y="0"/>
                  </a:lnTo>
                  <a:lnTo>
                    <a:pt x="152076" y="41404"/>
                  </a:lnTo>
                  <a:cubicBezTo>
                    <a:pt x="614511" y="166095"/>
                    <a:pt x="1270124" y="336305"/>
                    <a:pt x="1307564" y="360848"/>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27">
              <a:extLst>
                <a:ext uri="{FF2B5EF4-FFF2-40B4-BE49-F238E27FC236}">
                  <a16:creationId xmlns:a16="http://schemas.microsoft.com/office/drawing/2014/main" id="{8A1A34FE-FDB4-353C-884F-97E00A77C8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29076">
              <a:off x="962723" y="6319494"/>
              <a:ext cx="1307564" cy="558574"/>
            </a:xfrm>
            <a:custGeom>
              <a:avLst/>
              <a:gdLst>
                <a:gd name="connsiteX0" fmla="*/ 1307564 w 1307564"/>
                <a:gd name="connsiteY0" fmla="*/ 360848 h 558574"/>
                <a:gd name="connsiteX1" fmla="*/ 1264610 w 1307564"/>
                <a:gd name="connsiteY1" fmla="*/ 558387 h 558574"/>
                <a:gd name="connsiteX2" fmla="*/ 496925 w 1307564"/>
                <a:gd name="connsiteY2" fmla="*/ 469382 h 558574"/>
                <a:gd name="connsiteX3" fmla="*/ 472802 w 1307564"/>
                <a:gd name="connsiteY3" fmla="*/ 464872 h 558574"/>
                <a:gd name="connsiteX4" fmla="*/ 0 w 1307564"/>
                <a:gd name="connsiteY4" fmla="*/ 0 h 558574"/>
                <a:gd name="connsiteX5" fmla="*/ 152076 w 1307564"/>
                <a:gd name="connsiteY5" fmla="*/ 41404 h 558574"/>
                <a:gd name="connsiteX6" fmla="*/ 1307564 w 1307564"/>
                <a:gd name="connsiteY6" fmla="*/ 360848 h 55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564" h="558574">
                  <a:moveTo>
                    <a:pt x="1307564" y="360848"/>
                  </a:moveTo>
                  <a:cubicBezTo>
                    <a:pt x="1303188" y="403876"/>
                    <a:pt x="1279827" y="564823"/>
                    <a:pt x="1264610" y="558387"/>
                  </a:cubicBezTo>
                  <a:cubicBezTo>
                    <a:pt x="1237694" y="559849"/>
                    <a:pt x="802592" y="520038"/>
                    <a:pt x="496925" y="469382"/>
                  </a:cubicBezTo>
                  <a:lnTo>
                    <a:pt x="472802" y="464872"/>
                  </a:lnTo>
                  <a:lnTo>
                    <a:pt x="0" y="0"/>
                  </a:lnTo>
                  <a:lnTo>
                    <a:pt x="152076" y="41404"/>
                  </a:lnTo>
                  <a:cubicBezTo>
                    <a:pt x="614511" y="166095"/>
                    <a:pt x="1270124" y="336305"/>
                    <a:pt x="1307564" y="360848"/>
                  </a:cubicBezTo>
                  <a:close/>
                </a:path>
              </a:pathLst>
            </a:custGeom>
            <a:solidFill>
              <a:schemeClr val="accent3">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9765F686-D93C-21BC-5196-BEC7649DE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938007" flipV="1">
              <a:off x="-570599" y="5091873"/>
              <a:ext cx="1904974" cy="884345"/>
            </a:xfrm>
            <a:custGeom>
              <a:avLst/>
              <a:gdLst>
                <a:gd name="connsiteX0" fmla="*/ 0 w 1904974"/>
                <a:gd name="connsiteY0" fmla="*/ 421557 h 884345"/>
                <a:gd name="connsiteX1" fmla="*/ 416370 w 1904974"/>
                <a:gd name="connsiteY1" fmla="*/ 530740 h 884345"/>
                <a:gd name="connsiteX2" fmla="*/ 1800731 w 1904974"/>
                <a:gd name="connsiteY2" fmla="*/ 866036 h 884345"/>
                <a:gd name="connsiteX3" fmla="*/ 1904485 w 1904974"/>
                <a:gd name="connsiteY3" fmla="*/ 880134 h 884345"/>
                <a:gd name="connsiteX4" fmla="*/ 1894966 w 1904974"/>
                <a:gd name="connsiteY4" fmla="*/ 779469 h 884345"/>
                <a:gd name="connsiteX5" fmla="*/ 1761844 w 1904974"/>
                <a:gd name="connsiteY5" fmla="*/ 402374 h 884345"/>
                <a:gd name="connsiteX6" fmla="*/ 1377785 w 1904974"/>
                <a:gd name="connsiteY6" fmla="*/ 3317 h 884345"/>
                <a:gd name="connsiteX7" fmla="*/ 1372668 w 1904974"/>
                <a:gd name="connsiteY7" fmla="*/ 0 h 884345"/>
                <a:gd name="connsiteX8" fmla="*/ 337869 w 1904974"/>
                <a:gd name="connsiteY8" fmla="*/ 139908 h 884345"/>
                <a:gd name="connsiteX9" fmla="*/ 188081 w 1904974"/>
                <a:gd name="connsiteY9" fmla="*/ 203651 h 884345"/>
                <a:gd name="connsiteX10" fmla="*/ 125663 w 1904974"/>
                <a:gd name="connsiteY10" fmla="*/ 268413 h 884345"/>
                <a:gd name="connsiteX11" fmla="*/ 0 w 1904974"/>
                <a:gd name="connsiteY11" fmla="*/ 421557 h 88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4974" h="884345">
                  <a:moveTo>
                    <a:pt x="0" y="421557"/>
                  </a:moveTo>
                  <a:cubicBezTo>
                    <a:pt x="3634" y="427260"/>
                    <a:pt x="235761" y="473169"/>
                    <a:pt x="416370" y="530740"/>
                  </a:cubicBezTo>
                  <a:lnTo>
                    <a:pt x="1800731" y="866036"/>
                  </a:lnTo>
                  <a:cubicBezTo>
                    <a:pt x="1847450" y="875071"/>
                    <a:pt x="1894389" y="892323"/>
                    <a:pt x="1904485" y="880134"/>
                  </a:cubicBezTo>
                  <a:cubicBezTo>
                    <a:pt x="1907165" y="859490"/>
                    <a:pt x="1898113" y="808332"/>
                    <a:pt x="1894966" y="779469"/>
                  </a:cubicBezTo>
                  <a:cubicBezTo>
                    <a:pt x="1878988" y="675447"/>
                    <a:pt x="1847255" y="520751"/>
                    <a:pt x="1761844" y="402374"/>
                  </a:cubicBezTo>
                  <a:cubicBezTo>
                    <a:pt x="1676433" y="283997"/>
                    <a:pt x="1531056" y="114087"/>
                    <a:pt x="1377785" y="3317"/>
                  </a:cubicBezTo>
                  <a:lnTo>
                    <a:pt x="1372668" y="0"/>
                  </a:lnTo>
                  <a:lnTo>
                    <a:pt x="337869" y="139908"/>
                  </a:lnTo>
                  <a:lnTo>
                    <a:pt x="188081" y="203651"/>
                  </a:lnTo>
                  <a:lnTo>
                    <a:pt x="125663" y="268413"/>
                  </a:lnTo>
                  <a:cubicBezTo>
                    <a:pt x="56438" y="343137"/>
                    <a:pt x="7361" y="404648"/>
                    <a:pt x="0" y="421557"/>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29">
              <a:extLst>
                <a:ext uri="{FF2B5EF4-FFF2-40B4-BE49-F238E27FC236}">
                  <a16:creationId xmlns:a16="http://schemas.microsoft.com/office/drawing/2014/main" id="{FE8DE9D2-D672-9E15-CAC0-BF51EC189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938007" flipV="1">
              <a:off x="-570599" y="5091873"/>
              <a:ext cx="1904974" cy="884345"/>
            </a:xfrm>
            <a:custGeom>
              <a:avLst/>
              <a:gdLst>
                <a:gd name="connsiteX0" fmla="*/ 0 w 1904974"/>
                <a:gd name="connsiteY0" fmla="*/ 421557 h 884345"/>
                <a:gd name="connsiteX1" fmla="*/ 416370 w 1904974"/>
                <a:gd name="connsiteY1" fmla="*/ 530740 h 884345"/>
                <a:gd name="connsiteX2" fmla="*/ 1800731 w 1904974"/>
                <a:gd name="connsiteY2" fmla="*/ 866036 h 884345"/>
                <a:gd name="connsiteX3" fmla="*/ 1904485 w 1904974"/>
                <a:gd name="connsiteY3" fmla="*/ 880134 h 884345"/>
                <a:gd name="connsiteX4" fmla="*/ 1894966 w 1904974"/>
                <a:gd name="connsiteY4" fmla="*/ 779469 h 884345"/>
                <a:gd name="connsiteX5" fmla="*/ 1761844 w 1904974"/>
                <a:gd name="connsiteY5" fmla="*/ 402374 h 884345"/>
                <a:gd name="connsiteX6" fmla="*/ 1377785 w 1904974"/>
                <a:gd name="connsiteY6" fmla="*/ 3317 h 884345"/>
                <a:gd name="connsiteX7" fmla="*/ 1372668 w 1904974"/>
                <a:gd name="connsiteY7" fmla="*/ 0 h 884345"/>
                <a:gd name="connsiteX8" fmla="*/ 337869 w 1904974"/>
                <a:gd name="connsiteY8" fmla="*/ 139908 h 884345"/>
                <a:gd name="connsiteX9" fmla="*/ 188081 w 1904974"/>
                <a:gd name="connsiteY9" fmla="*/ 203651 h 884345"/>
                <a:gd name="connsiteX10" fmla="*/ 125663 w 1904974"/>
                <a:gd name="connsiteY10" fmla="*/ 268413 h 884345"/>
                <a:gd name="connsiteX11" fmla="*/ 0 w 1904974"/>
                <a:gd name="connsiteY11" fmla="*/ 421557 h 88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4974" h="884345">
                  <a:moveTo>
                    <a:pt x="0" y="421557"/>
                  </a:moveTo>
                  <a:cubicBezTo>
                    <a:pt x="3634" y="427260"/>
                    <a:pt x="235761" y="473169"/>
                    <a:pt x="416370" y="530740"/>
                  </a:cubicBezTo>
                  <a:lnTo>
                    <a:pt x="1800731" y="866036"/>
                  </a:lnTo>
                  <a:cubicBezTo>
                    <a:pt x="1847450" y="875071"/>
                    <a:pt x="1894389" y="892323"/>
                    <a:pt x="1904485" y="880134"/>
                  </a:cubicBezTo>
                  <a:cubicBezTo>
                    <a:pt x="1907165" y="859490"/>
                    <a:pt x="1898113" y="808332"/>
                    <a:pt x="1894966" y="779469"/>
                  </a:cubicBezTo>
                  <a:cubicBezTo>
                    <a:pt x="1878988" y="675447"/>
                    <a:pt x="1847255" y="520751"/>
                    <a:pt x="1761844" y="402374"/>
                  </a:cubicBezTo>
                  <a:cubicBezTo>
                    <a:pt x="1676433" y="283997"/>
                    <a:pt x="1531056" y="114087"/>
                    <a:pt x="1377785" y="3317"/>
                  </a:cubicBezTo>
                  <a:lnTo>
                    <a:pt x="1372668" y="0"/>
                  </a:lnTo>
                  <a:lnTo>
                    <a:pt x="337869" y="139908"/>
                  </a:lnTo>
                  <a:lnTo>
                    <a:pt x="188081" y="203651"/>
                  </a:lnTo>
                  <a:lnTo>
                    <a:pt x="125663" y="268413"/>
                  </a:lnTo>
                  <a:cubicBezTo>
                    <a:pt x="56438" y="343137"/>
                    <a:pt x="7361" y="404648"/>
                    <a:pt x="0" y="421557"/>
                  </a:cubicBezTo>
                  <a:close/>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 Placeholder 1"/>
          <p:cNvSpPr>
            <a:spLocks noGrp="1"/>
          </p:cNvSpPr>
          <p:nvPr>
            <p:ph type="body" sz="quarter" idx="13"/>
          </p:nvPr>
        </p:nvSpPr>
        <p:spPr>
          <a:xfrm>
            <a:off x="6626711" y="1484555"/>
            <a:ext cx="5185185" cy="4905487"/>
          </a:xfrm>
        </p:spPr>
        <p:txBody>
          <a:bodyPr vert="horz" lIns="91440" tIns="45720" rIns="91440" bIns="45720" rtlCol="0">
            <a:normAutofit lnSpcReduction="10000"/>
          </a:bodyPr>
          <a:lstStyle/>
          <a:p>
            <a:r>
              <a:rPr lang="en-US" sz="2000" dirty="0">
                <a:solidFill>
                  <a:schemeClr val="tx2"/>
                </a:solidFill>
                <a:latin typeface="+mn-lt"/>
              </a:rPr>
              <a:t>Must have both CD4 count &lt; 25 and persistent viral load &gt;100,000 </a:t>
            </a:r>
          </a:p>
          <a:p>
            <a:pPr marL="514350"/>
            <a:r>
              <a:rPr lang="en-US" sz="2000" dirty="0">
                <a:solidFill>
                  <a:schemeClr val="tx2"/>
                </a:solidFill>
                <a:latin typeface="+mn-lt"/>
              </a:rPr>
              <a:t>PLUS one of the following: </a:t>
            </a:r>
          </a:p>
          <a:p>
            <a:pPr marL="971550" lvl="1"/>
            <a:r>
              <a:rPr lang="en-US" sz="2000" dirty="0">
                <a:solidFill>
                  <a:schemeClr val="tx2"/>
                </a:solidFill>
                <a:latin typeface="+mn-lt"/>
              </a:rPr>
              <a:t>CNS lymphoma, wasting (loss of 33% lean body mass not responsive to treatment); </a:t>
            </a:r>
            <a:r>
              <a:rPr lang="en-US" sz="2000" dirty="0" err="1">
                <a:solidFill>
                  <a:schemeClr val="tx2"/>
                </a:solidFill>
                <a:latin typeface="+mn-lt"/>
              </a:rPr>
              <a:t>Myobacterium</a:t>
            </a:r>
            <a:r>
              <a:rPr lang="en-US" sz="2000" dirty="0">
                <a:solidFill>
                  <a:schemeClr val="tx2"/>
                </a:solidFill>
                <a:latin typeface="+mn-lt"/>
              </a:rPr>
              <a:t> avium complex; progressive multifocal leukoencephalopathy; systemic lymphoma; visceral Kaposi’s sarcoma; renal failure (no dialysis); Cryptosporidium infection; Toxoplasmosis unresponsive to treatment</a:t>
            </a:r>
          </a:p>
          <a:p>
            <a:pPr marL="514350"/>
            <a:r>
              <a:rPr lang="en-US" sz="2000" dirty="0">
                <a:solidFill>
                  <a:schemeClr val="tx2"/>
                </a:solidFill>
                <a:latin typeface="+mn-lt"/>
              </a:rPr>
              <a:t>PPS 40% or less</a:t>
            </a:r>
          </a:p>
          <a:p>
            <a:pPr marL="514350"/>
            <a:r>
              <a:rPr lang="en-US" sz="2000" dirty="0">
                <a:solidFill>
                  <a:schemeClr val="tx2"/>
                </a:solidFill>
                <a:latin typeface="+mn-lt"/>
              </a:rPr>
              <a:t>Co-morbidities contributing to decline (i.e. hepatitis C)</a:t>
            </a:r>
          </a:p>
        </p:txBody>
      </p:sp>
      <p:sp>
        <p:nvSpPr>
          <p:cNvPr id="6" name="TextBox 5">
            <a:extLst>
              <a:ext uri="{FF2B5EF4-FFF2-40B4-BE49-F238E27FC236}">
                <a16:creationId xmlns:a16="http://schemas.microsoft.com/office/drawing/2014/main" id="{EE72664D-556E-8240-A28A-C42E9FF3E983}"/>
              </a:ext>
            </a:extLst>
          </p:cNvPr>
          <p:cNvSpPr txBox="1"/>
          <p:nvPr/>
        </p:nvSpPr>
        <p:spPr>
          <a:xfrm>
            <a:off x="9872134" y="6657945"/>
            <a:ext cx="2319866"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hlinkClick r:id="rId3" tooltip="http://ugandajournalistsresourcecentre.com/uganda-hivaids-country-progress-report-201516/">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rPr>
              <a:t> by Unknown Author is licensed under </a:t>
            </a:r>
            <a:r>
              <a:rPr kumimoji="0" lang="en-US" sz="700" b="0" i="0" u="none" strike="noStrike" kern="1200" cap="none" spc="0" normalizeH="0" baseline="0" noProof="0">
                <a:ln>
                  <a:noFill/>
                </a:ln>
                <a:solidFill>
                  <a:srgbClr val="FFFFFF"/>
                </a:solidFill>
                <a:effectLst/>
                <a:uLnTx/>
                <a:uFillTx/>
                <a:hlinkClick r:id="rId4" tooltip="https://creativecommons.org/licenses/by-nc/3.0/">
                  <a:extLst>
                    <a:ext uri="{A12FA001-AC4F-418D-AE19-62706E023703}">
                      <ahyp:hlinkClr xmlns:ahyp="http://schemas.microsoft.com/office/drawing/2018/hyperlinkcolor" val="tx"/>
                    </a:ext>
                  </a:extLst>
                </a:hlinkClick>
              </a:rPr>
              <a:t>CC BY-NC</a:t>
            </a:r>
            <a:endParaRPr kumimoji="0" lang="en-US" sz="700" b="0" i="0" u="none" strike="noStrike" kern="120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1505864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76691" y="-237555"/>
            <a:ext cx="5219307" cy="1616203"/>
          </a:xfrm>
        </p:spPr>
        <p:txBody>
          <a:bodyPr vert="horz" lIns="91440" tIns="45720" rIns="91440" bIns="45720" rtlCol="0" anchor="b">
            <a:normAutofit/>
          </a:bodyPr>
          <a:lstStyle/>
          <a:p>
            <a:r>
              <a:rPr lang="en-US" sz="3200" kern="1200" dirty="0">
                <a:solidFill>
                  <a:schemeClr val="tx1"/>
                </a:solidFill>
                <a:latin typeface="+mj-lt"/>
                <a:ea typeface="+mj-ea"/>
                <a:cs typeface="+mj-cs"/>
              </a:rPr>
              <a:t>Haven LCD: Cancer</a:t>
            </a:r>
          </a:p>
        </p:txBody>
      </p:sp>
      <p:sp>
        <p:nvSpPr>
          <p:cNvPr id="2" name="Text Placeholder 1"/>
          <p:cNvSpPr>
            <a:spLocks noGrp="1"/>
          </p:cNvSpPr>
          <p:nvPr>
            <p:ph type="body" sz="quarter" idx="13"/>
          </p:nvPr>
        </p:nvSpPr>
        <p:spPr>
          <a:xfrm>
            <a:off x="876692" y="1581374"/>
            <a:ext cx="5219307" cy="4489512"/>
          </a:xfrm>
        </p:spPr>
        <p:txBody>
          <a:bodyPr vert="horz" lIns="91440" tIns="45720" rIns="91440" bIns="45720" rtlCol="0" anchor="t">
            <a:normAutofit fontScale="92500" lnSpcReduction="10000"/>
          </a:bodyPr>
          <a:lstStyle/>
          <a:p>
            <a:r>
              <a:rPr lang="en-US" dirty="0">
                <a:solidFill>
                  <a:schemeClr val="tx1"/>
                </a:solidFill>
                <a:latin typeface="+mn-lt"/>
              </a:rPr>
              <a:t>Stage IV, metastatic, advanced, progressive disease; non-curable. </a:t>
            </a:r>
          </a:p>
          <a:p>
            <a:r>
              <a:rPr lang="en-US" dirty="0">
                <a:solidFill>
                  <a:schemeClr val="tx1"/>
                </a:solidFill>
                <a:latin typeface="+mn-lt"/>
              </a:rPr>
              <a:t>May be receiving palliative RT or chemo. </a:t>
            </a:r>
          </a:p>
          <a:p>
            <a:r>
              <a:rPr lang="en-US" dirty="0">
                <a:solidFill>
                  <a:schemeClr val="tx1"/>
                </a:solidFill>
                <a:latin typeface="+mn-lt"/>
              </a:rPr>
              <a:t>Chart must have documentation that includes evidence of progressive, non-curable disease (i.e. pathology reports, CT/PET scans, oncology notes, etc.)</a:t>
            </a:r>
          </a:p>
          <a:p>
            <a:r>
              <a:rPr lang="en-US" dirty="0">
                <a:solidFill>
                  <a:schemeClr val="tx1"/>
                </a:solidFill>
                <a:latin typeface="+mn-lt"/>
              </a:rPr>
              <a:t>PPS may be above 40% as patients with metastatic disease decline rapidly. </a:t>
            </a:r>
          </a:p>
        </p:txBody>
      </p:sp>
      <p:pic>
        <p:nvPicPr>
          <p:cNvPr id="5" name="Picture 4" descr="A close up of a logo&#10;&#10;Description automatically generated">
            <a:extLst>
              <a:ext uri="{FF2B5EF4-FFF2-40B4-BE49-F238E27FC236}">
                <a16:creationId xmlns:a16="http://schemas.microsoft.com/office/drawing/2014/main" id="{AA158E1B-DD9B-BA48-A36D-24B08B80D08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22"/>
          <a:stretch/>
        </p:blipFill>
        <p:spPr>
          <a:xfrm>
            <a:off x="7008019" y="2183755"/>
            <a:ext cx="4273463" cy="2490490"/>
          </a:xfrm>
          <a:prstGeom prst="rect">
            <a:avLst/>
          </a:prstGeom>
        </p:spPr>
      </p:pic>
      <p:grpSp>
        <p:nvGrpSpPr>
          <p:cNvPr id="25" name="Group 17">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26" name="Rectangle 18">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B73F3987-38CA-8B49-9647-256A7126FBD8}"/>
              </a:ext>
            </a:extLst>
          </p:cNvPr>
          <p:cNvSpPr txBox="1"/>
          <p:nvPr/>
        </p:nvSpPr>
        <p:spPr>
          <a:xfrm>
            <a:off x="8841391" y="4474190"/>
            <a:ext cx="2440091"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hlinkClick r:id="rId3" tooltip="http://revistaindependientes.com/tres-bebidas-alcoholicas-diarias-pueden-provocar-cancer-de-higado/">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rPr>
              <a:t> by Unknown Author is licensed under </a:t>
            </a:r>
            <a:r>
              <a:rPr kumimoji="0" lang="en-US" sz="700" b="0" i="0" u="none" strike="noStrike" kern="1200" cap="none" spc="0" normalizeH="0" baseline="0" noProof="0">
                <a:ln>
                  <a:noFill/>
                </a:ln>
                <a:solidFill>
                  <a:srgbClr val="FFFFFF"/>
                </a:solidFill>
                <a:effectLst/>
                <a:uLnTx/>
                <a:uFillTx/>
                <a:hlinkClick r:id="rId4"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903559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kern="1200">
                <a:solidFill>
                  <a:schemeClr val="accent1"/>
                </a:solidFill>
                <a:latin typeface="+mj-lt"/>
                <a:ea typeface="+mj-ea"/>
                <a:cs typeface="+mj-cs"/>
              </a:rPr>
              <a:t>Objectives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ext Placeholder 1"/>
          <p:cNvSpPr>
            <a:spLocks noGrp="1"/>
          </p:cNvSpPr>
          <p:nvPr>
            <p:ph type="body" sz="quarter" idx="13"/>
          </p:nvPr>
        </p:nvSpPr>
        <p:spPr>
          <a:xfrm>
            <a:off x="4976031" y="963877"/>
            <a:ext cx="6639351" cy="4930246"/>
          </a:xfrm>
        </p:spPr>
        <p:txBody>
          <a:bodyPr vert="horz" lIns="91440" tIns="45720" rIns="91440" bIns="45720" rtlCol="0" anchor="ctr">
            <a:normAutofit/>
          </a:bodyPr>
          <a:lstStyle/>
          <a:p>
            <a:pPr marL="0" indent="0">
              <a:buNone/>
            </a:pPr>
            <a:r>
              <a:rPr lang="en-US" dirty="0">
                <a:solidFill>
                  <a:schemeClr val="tx1"/>
                </a:solidFill>
                <a:latin typeface="+mn-lt"/>
              </a:rPr>
              <a:t>By the end of this presentation, participants will be able to:</a:t>
            </a:r>
            <a:endParaRPr lang="en-US">
              <a:solidFill>
                <a:schemeClr val="tx1"/>
              </a:solidFill>
            </a:endParaRPr>
          </a:p>
          <a:p>
            <a:r>
              <a:rPr lang="en-US" dirty="0">
                <a:solidFill>
                  <a:schemeClr val="tx1"/>
                </a:solidFill>
                <a:latin typeface="+mn-lt"/>
              </a:rPr>
              <a:t>Identify who determines the rules for hospice eligibility.</a:t>
            </a:r>
            <a:endParaRPr lang="en-US">
              <a:solidFill>
                <a:schemeClr val="tx1"/>
              </a:solidFill>
              <a:latin typeface="+mn-lt"/>
              <a:cs typeface="Calibri"/>
            </a:endParaRPr>
          </a:p>
          <a:p>
            <a:r>
              <a:rPr lang="en-US" dirty="0">
                <a:solidFill>
                  <a:schemeClr val="tx1"/>
                </a:solidFill>
                <a:latin typeface="+mn-lt"/>
              </a:rPr>
              <a:t>Describe the criteria for the most common hospice diagnoses.</a:t>
            </a:r>
            <a:endParaRPr lang="en-US">
              <a:solidFill>
                <a:schemeClr val="tx1"/>
              </a:solidFill>
              <a:latin typeface="+mn-lt"/>
              <a:cs typeface="Calibri"/>
            </a:endParaRPr>
          </a:p>
          <a:p>
            <a:r>
              <a:rPr lang="en-US" dirty="0">
                <a:solidFill>
                  <a:schemeClr val="tx1"/>
                </a:solidFill>
                <a:latin typeface="+mn-lt"/>
              </a:rPr>
              <a:t>Describe the components of an assessment for eligibility. </a:t>
            </a:r>
            <a:endParaRPr lang="en-US" dirty="0">
              <a:solidFill>
                <a:schemeClr val="tx1"/>
              </a:solidFill>
              <a:latin typeface="+mn-lt"/>
              <a:cs typeface="Calibri"/>
            </a:endParaRPr>
          </a:p>
          <a:p>
            <a:r>
              <a:rPr lang="en-US" dirty="0">
                <a:solidFill>
                  <a:schemeClr val="tx1"/>
                </a:solidFill>
                <a:latin typeface="+mn-lt"/>
              </a:rPr>
              <a:t>Describe the Open Access model for hospice care.  </a:t>
            </a:r>
            <a:endParaRPr lang="en-US">
              <a:solidFill>
                <a:schemeClr val="tx1"/>
              </a:solidFill>
              <a:latin typeface="+mn-lt"/>
              <a:cs typeface="Calibri"/>
            </a:endParaRPr>
          </a:p>
        </p:txBody>
      </p:sp>
    </p:spTree>
    <p:extLst>
      <p:ext uri="{BB962C8B-B14F-4D97-AF65-F5344CB8AC3E}">
        <p14:creationId xmlns:p14="http://schemas.microsoft.com/office/powerpoint/2010/main" val="3202708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D0B6CBC3-6C62-9E45-9AB3-8E21C76003ED}"/>
              </a:ext>
            </a:extLst>
          </p:cNvPr>
          <p:cNvPicPr>
            <a:picLocks noChangeAspect="1"/>
          </p:cNvPicPr>
          <p:nvPr/>
        </p:nvPicPr>
        <p:blipFill rotWithShape="1">
          <a:blip r:embed="rId2">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525" r="1" b="6115"/>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Title 2"/>
          <p:cNvSpPr>
            <a:spLocks noGrp="1"/>
          </p:cNvSpPr>
          <p:nvPr>
            <p:ph type="title"/>
          </p:nvPr>
        </p:nvSpPr>
        <p:spPr>
          <a:xfrm>
            <a:off x="804998" y="798445"/>
            <a:ext cx="4803636" cy="1311664"/>
          </a:xfrm>
        </p:spPr>
        <p:txBody>
          <a:bodyPr vert="horz" lIns="91440" tIns="45720" rIns="91440" bIns="45720" rtlCol="0" anchor="ctr">
            <a:normAutofit/>
          </a:bodyPr>
          <a:lstStyle/>
          <a:p>
            <a:r>
              <a:rPr lang="en-US">
                <a:solidFill>
                  <a:srgbClr val="000000"/>
                </a:solidFill>
                <a:latin typeface="+mj-lt"/>
              </a:rPr>
              <a:t>Palmetto LCD: Renal Disease</a:t>
            </a:r>
          </a:p>
        </p:txBody>
      </p:sp>
      <p:sp>
        <p:nvSpPr>
          <p:cNvPr id="2" name="Text Placeholder 1"/>
          <p:cNvSpPr>
            <a:spLocks noGrp="1"/>
          </p:cNvSpPr>
          <p:nvPr>
            <p:ph type="body" sz="quarter" idx="13"/>
          </p:nvPr>
        </p:nvSpPr>
        <p:spPr>
          <a:xfrm>
            <a:off x="804997" y="2272143"/>
            <a:ext cx="4706803" cy="3788830"/>
          </a:xfrm>
        </p:spPr>
        <p:txBody>
          <a:bodyPr vert="horz" lIns="91440" tIns="45720" rIns="91440" bIns="45720" rtlCol="0" anchor="ctr">
            <a:normAutofit fontScale="92500"/>
          </a:bodyPr>
          <a:lstStyle/>
          <a:p>
            <a:pPr marL="0"/>
            <a:r>
              <a:rPr lang="en-US" sz="2400" dirty="0">
                <a:solidFill>
                  <a:srgbClr val="000000"/>
                </a:solidFill>
                <a:latin typeface="+mn-lt"/>
              </a:rPr>
              <a:t>Specific functional impairments, i.e. </a:t>
            </a:r>
          </a:p>
          <a:p>
            <a:pPr lvl="1"/>
            <a:r>
              <a:rPr lang="en-US" dirty="0">
                <a:solidFill>
                  <a:srgbClr val="000000"/>
                </a:solidFill>
                <a:latin typeface="+mn-lt"/>
              </a:rPr>
              <a:t>Dyspnea</a:t>
            </a:r>
          </a:p>
          <a:p>
            <a:pPr lvl="1"/>
            <a:r>
              <a:rPr lang="en-US" dirty="0">
                <a:solidFill>
                  <a:srgbClr val="000000"/>
                </a:solidFill>
                <a:latin typeface="+mn-lt"/>
              </a:rPr>
              <a:t>Edema</a:t>
            </a:r>
          </a:p>
          <a:p>
            <a:pPr lvl="1"/>
            <a:r>
              <a:rPr lang="en-US" dirty="0">
                <a:solidFill>
                  <a:srgbClr val="000000"/>
                </a:solidFill>
                <a:latin typeface="+mn-lt"/>
              </a:rPr>
              <a:t>Weakness</a:t>
            </a:r>
          </a:p>
          <a:p>
            <a:pPr lvl="1"/>
            <a:r>
              <a:rPr lang="en-US" dirty="0">
                <a:solidFill>
                  <a:srgbClr val="000000"/>
                </a:solidFill>
                <a:latin typeface="+mn-lt"/>
              </a:rPr>
              <a:t>Falls</a:t>
            </a:r>
          </a:p>
          <a:p>
            <a:pPr lvl="1"/>
            <a:r>
              <a:rPr lang="en-US" dirty="0">
                <a:solidFill>
                  <a:srgbClr val="000000"/>
                </a:solidFill>
                <a:latin typeface="+mn-lt"/>
              </a:rPr>
              <a:t>Include any co-morbidities and secondary conditions contributing to decline, i.e. heart disease, refusing dialysis, electrolyte imbalance, etc. PPS = 40% or less.</a:t>
            </a:r>
          </a:p>
        </p:txBody>
      </p:sp>
    </p:spTree>
    <p:extLst>
      <p:ext uri="{BB962C8B-B14F-4D97-AF65-F5344CB8AC3E}">
        <p14:creationId xmlns:p14="http://schemas.microsoft.com/office/powerpoint/2010/main" val="3264121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a:xfrm>
            <a:off x="838200" y="365125"/>
            <a:ext cx="10515599" cy="1325563"/>
          </a:xfrm>
        </p:spPr>
        <p:txBody>
          <a:bodyPr vert="horz" lIns="91440" tIns="45720" rIns="91440" bIns="45720" rtlCol="0" anchor="ctr">
            <a:normAutofit/>
          </a:bodyPr>
          <a:lstStyle/>
          <a:p>
            <a:r>
              <a:rPr lang="en-US">
                <a:solidFill>
                  <a:schemeClr val="tx1"/>
                </a:solidFill>
                <a:latin typeface="+mj-lt"/>
              </a:rPr>
              <a:t>Palmetto LCD: Liver Disease</a:t>
            </a:r>
          </a:p>
        </p:txBody>
      </p:sp>
      <p:sp>
        <p:nvSpPr>
          <p:cNvPr id="2" name="Text Placeholder 1"/>
          <p:cNvSpPr>
            <a:spLocks noGrp="1"/>
          </p:cNvSpPr>
          <p:nvPr>
            <p:ph type="body" sz="quarter" idx="13"/>
          </p:nvPr>
        </p:nvSpPr>
        <p:spPr>
          <a:xfrm>
            <a:off x="838200" y="1825625"/>
            <a:ext cx="5393361" cy="4351338"/>
          </a:xfrm>
        </p:spPr>
        <p:txBody>
          <a:bodyPr vert="horz" lIns="91440" tIns="45720" rIns="91440" bIns="45720" rtlCol="0">
            <a:normAutofit/>
          </a:bodyPr>
          <a:lstStyle/>
          <a:p>
            <a:pPr marL="0"/>
            <a:r>
              <a:rPr lang="en-US" sz="2000">
                <a:solidFill>
                  <a:schemeClr val="tx1"/>
                </a:solidFill>
                <a:latin typeface="+mn-lt"/>
              </a:rPr>
              <a:t>Must have both 1 and 2</a:t>
            </a:r>
          </a:p>
          <a:p>
            <a:pPr marL="742950"/>
            <a:r>
              <a:rPr lang="en-US" sz="2000">
                <a:solidFill>
                  <a:schemeClr val="tx1"/>
                </a:solidFill>
                <a:latin typeface="+mn-lt"/>
              </a:rPr>
              <a:t>Prothrombin time &gt; 5 seconds over control or INR &gt; 1.5 AND serum albumin &lt; 2.5</a:t>
            </a:r>
          </a:p>
          <a:p>
            <a:pPr marL="742950"/>
            <a:r>
              <a:rPr lang="en-US" sz="2000">
                <a:solidFill>
                  <a:schemeClr val="tx1"/>
                </a:solidFill>
                <a:latin typeface="+mn-lt"/>
              </a:rPr>
              <a:t>At least one of the following: refractory ascites: pt non-compliance; bacterial peritonitis; hepatorenal syndrome; hepatic encephalopathy; recurrent variceal bleeding</a:t>
            </a:r>
          </a:p>
          <a:p>
            <a:pPr marL="514350"/>
            <a:r>
              <a:rPr lang="en-US" sz="2000">
                <a:solidFill>
                  <a:schemeClr val="tx1"/>
                </a:solidFill>
                <a:latin typeface="+mn-lt"/>
              </a:rPr>
              <a:t>Co-morbidities and secondary conditions: progressing malnutrition, muscle wasting, continued active alcoholism; hepatocellular carcinoma; Hep B; Hep C refractory to treatment</a:t>
            </a:r>
          </a:p>
        </p:txBody>
      </p:sp>
      <p:pic>
        <p:nvPicPr>
          <p:cNvPr id="5" name="Picture 4" descr="A close up of an umbrella&#10;&#10;Description automatically generated">
            <a:extLst>
              <a:ext uri="{FF2B5EF4-FFF2-40B4-BE49-F238E27FC236}">
                <a16:creationId xmlns:a16="http://schemas.microsoft.com/office/drawing/2014/main" id="{CEFAA6D6-DA22-354C-9B83-B4A921BE8EB5}"/>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 b="-2"/>
          <a:stretch/>
        </p:blipFill>
        <p:spPr>
          <a:xfrm>
            <a:off x="6848918" y="1771078"/>
            <a:ext cx="4504881" cy="4504881"/>
          </a:xfrm>
          <a:custGeom>
            <a:avLst/>
            <a:gdLst>
              <a:gd name="connsiteX0" fmla="*/ 1331584 w 2663168"/>
              <a:gd name="connsiteY0" fmla="*/ 0 h 2663168"/>
              <a:gd name="connsiteX1" fmla="*/ 2663168 w 2663168"/>
              <a:gd name="connsiteY1" fmla="*/ 1331584 h 2663168"/>
              <a:gd name="connsiteX2" fmla="*/ 1331584 w 2663168"/>
              <a:gd name="connsiteY2" fmla="*/ 2663168 h 2663168"/>
              <a:gd name="connsiteX3" fmla="*/ 0 w 2663168"/>
              <a:gd name="connsiteY3" fmla="*/ 1331584 h 2663168"/>
              <a:gd name="connsiteX4" fmla="*/ 1331584 w 2663168"/>
              <a:gd name="connsiteY4" fmla="*/ 0 h 266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1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055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object&#10;&#10;Description automatically generated">
            <a:extLst>
              <a:ext uri="{FF2B5EF4-FFF2-40B4-BE49-F238E27FC236}">
                <a16:creationId xmlns:a16="http://schemas.microsoft.com/office/drawing/2014/main" id="{1AC7C2FC-F193-FB4C-8DF1-3859118FE54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447" r="6885" b="3"/>
          <a:stretch/>
        </p:blipFill>
        <p:spPr>
          <a:xfrm>
            <a:off x="6781799" y="1714500"/>
            <a:ext cx="5410201" cy="5143500"/>
          </a:xfrm>
          <a:prstGeom prst="rect">
            <a:avLst/>
          </a:prstGeom>
        </p:spPr>
      </p:pic>
      <p:sp useBgFill="1">
        <p:nvSpPr>
          <p:cNvPr id="17" name="Rectangle 16">
            <a:extLst>
              <a:ext uri="{FF2B5EF4-FFF2-40B4-BE49-F238E27FC236}">
                <a16:creationId xmlns:a16="http://schemas.microsoft.com/office/drawing/2014/main" id="{E1ED8A68-A582-AC62-104E-E319E9DB3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761801" y="250409"/>
            <a:ext cx="10222952" cy="1228299"/>
          </a:xfrm>
        </p:spPr>
        <p:txBody>
          <a:bodyPr vert="horz" lIns="91440" tIns="45720" rIns="91440" bIns="45720" rtlCol="0" anchor="ctr">
            <a:normAutofit/>
          </a:bodyPr>
          <a:lstStyle/>
          <a:p>
            <a:r>
              <a:rPr lang="en-US" sz="4000">
                <a:solidFill>
                  <a:schemeClr val="tx1"/>
                </a:solidFill>
                <a:latin typeface="+mj-lt"/>
              </a:rPr>
              <a:t>Palmetto LCD: Neurological Conditions</a:t>
            </a:r>
          </a:p>
        </p:txBody>
      </p:sp>
      <p:sp>
        <p:nvSpPr>
          <p:cNvPr id="2" name="Text Placeholder 1"/>
          <p:cNvSpPr>
            <a:spLocks noGrp="1"/>
          </p:cNvSpPr>
          <p:nvPr>
            <p:ph type="body" sz="quarter" idx="13"/>
          </p:nvPr>
        </p:nvSpPr>
        <p:spPr>
          <a:xfrm>
            <a:off x="761801" y="2183642"/>
            <a:ext cx="5334199" cy="4115018"/>
          </a:xfrm>
        </p:spPr>
        <p:txBody>
          <a:bodyPr vert="horz" lIns="91440" tIns="45720" rIns="91440" bIns="45720" rtlCol="0" anchor="ctr">
            <a:normAutofit fontScale="92500"/>
          </a:bodyPr>
          <a:lstStyle/>
          <a:p>
            <a:r>
              <a:rPr lang="en-US" dirty="0">
                <a:solidFill>
                  <a:schemeClr val="tx1"/>
                </a:solidFill>
                <a:latin typeface="+mn-lt"/>
              </a:rPr>
              <a:t>Specific functional impairments, i.e.</a:t>
            </a:r>
          </a:p>
          <a:p>
            <a:pPr lvl="1"/>
            <a:r>
              <a:rPr lang="en-US" sz="2800" dirty="0">
                <a:solidFill>
                  <a:schemeClr val="tx1"/>
                </a:solidFill>
                <a:latin typeface="+mn-lt"/>
              </a:rPr>
              <a:t>Dysphagia</a:t>
            </a:r>
          </a:p>
          <a:p>
            <a:pPr lvl="1"/>
            <a:r>
              <a:rPr lang="en-US" sz="2800" dirty="0">
                <a:solidFill>
                  <a:schemeClr val="tx1"/>
                </a:solidFill>
                <a:latin typeface="+mn-lt"/>
              </a:rPr>
              <a:t>non-ambulatory</a:t>
            </a:r>
          </a:p>
          <a:p>
            <a:pPr lvl="1"/>
            <a:r>
              <a:rPr lang="en-US" sz="2800" dirty="0">
                <a:solidFill>
                  <a:schemeClr val="tx1"/>
                </a:solidFill>
                <a:latin typeface="+mn-lt"/>
              </a:rPr>
              <a:t>dependent in most ADLs</a:t>
            </a:r>
          </a:p>
          <a:p>
            <a:pPr lvl="1"/>
            <a:r>
              <a:rPr lang="en-US" sz="2800" dirty="0">
                <a:solidFill>
                  <a:schemeClr val="tx1"/>
                </a:solidFill>
                <a:latin typeface="+mn-lt"/>
              </a:rPr>
              <a:t> PPS = 40% or less </a:t>
            </a:r>
          </a:p>
          <a:p>
            <a:pPr lvl="1"/>
            <a:r>
              <a:rPr lang="en-US" sz="2800" dirty="0">
                <a:solidFill>
                  <a:schemeClr val="tx1"/>
                </a:solidFill>
                <a:latin typeface="+mn-lt"/>
              </a:rPr>
              <a:t>Include co-morbidities and secondary conditions contributing to decline, i.e. falls, recurrent UTIs, wounds, etc.</a:t>
            </a:r>
          </a:p>
        </p:txBody>
      </p:sp>
    </p:spTree>
    <p:extLst>
      <p:ext uri="{BB962C8B-B14F-4D97-AF65-F5344CB8AC3E}">
        <p14:creationId xmlns:p14="http://schemas.microsoft.com/office/powerpoint/2010/main" val="2136957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3B23C640-F6A0-7C4D-A27F-6D83F4C3E872}"/>
              </a:ext>
            </a:extLst>
          </p:cNvPr>
          <p:cNvSpPr>
            <a:spLocks noGrp="1"/>
          </p:cNvSpPr>
          <p:nvPr>
            <p:ph type="title"/>
          </p:nvPr>
        </p:nvSpPr>
        <p:spPr>
          <a:xfrm>
            <a:off x="838200" y="365125"/>
            <a:ext cx="10515599" cy="1325563"/>
          </a:xfrm>
        </p:spPr>
        <p:txBody>
          <a:bodyPr vert="horz" lIns="91440" tIns="45720" rIns="91440" bIns="45720" rtlCol="0" anchor="ctr">
            <a:normAutofit/>
          </a:bodyPr>
          <a:lstStyle/>
          <a:p>
            <a:r>
              <a:rPr lang="en-US" dirty="0">
                <a:solidFill>
                  <a:schemeClr val="tx1"/>
                </a:solidFill>
                <a:latin typeface="+mj-lt"/>
              </a:rPr>
              <a:t>Supporting documentation/information needed for eligibility determination</a:t>
            </a:r>
          </a:p>
        </p:txBody>
      </p:sp>
      <p:sp>
        <p:nvSpPr>
          <p:cNvPr id="2" name="Text Placeholder 1">
            <a:extLst>
              <a:ext uri="{FF2B5EF4-FFF2-40B4-BE49-F238E27FC236}">
                <a16:creationId xmlns:a16="http://schemas.microsoft.com/office/drawing/2014/main" id="{9BBFB798-CEC5-D944-9277-4551DCB727EF}"/>
              </a:ext>
            </a:extLst>
          </p:cNvPr>
          <p:cNvSpPr>
            <a:spLocks noGrp="1"/>
          </p:cNvSpPr>
          <p:nvPr>
            <p:ph type="body" sz="quarter" idx="13"/>
          </p:nvPr>
        </p:nvSpPr>
        <p:spPr>
          <a:xfrm>
            <a:off x="838200" y="1825625"/>
            <a:ext cx="6100482" cy="4351338"/>
          </a:xfrm>
        </p:spPr>
        <p:txBody>
          <a:bodyPr vert="horz" lIns="91440" tIns="45720" rIns="91440" bIns="45720" rtlCol="0" anchor="t">
            <a:normAutofit/>
          </a:bodyPr>
          <a:lstStyle/>
          <a:p>
            <a:r>
              <a:rPr lang="en-US" sz="3200" dirty="0">
                <a:solidFill>
                  <a:schemeClr val="tx1"/>
                </a:solidFill>
                <a:latin typeface="+mn-lt"/>
              </a:rPr>
              <a:t>Referral diagnosis</a:t>
            </a:r>
            <a:endParaRPr lang="en-US" sz="3200" dirty="0">
              <a:solidFill>
                <a:schemeClr val="tx1"/>
              </a:solidFill>
              <a:latin typeface="+mn-lt"/>
              <a:cs typeface="Calibri"/>
            </a:endParaRPr>
          </a:p>
          <a:p>
            <a:r>
              <a:rPr lang="en-US" sz="3200" dirty="0">
                <a:solidFill>
                  <a:schemeClr val="tx1"/>
                </a:solidFill>
                <a:latin typeface="+mn-lt"/>
              </a:rPr>
              <a:t>Medical records</a:t>
            </a:r>
            <a:endParaRPr lang="en-US" sz="3200" dirty="0">
              <a:solidFill>
                <a:schemeClr val="tx1"/>
              </a:solidFill>
              <a:latin typeface="+mn-lt"/>
              <a:cs typeface="Calibri"/>
            </a:endParaRPr>
          </a:p>
          <a:p>
            <a:r>
              <a:rPr lang="en-US" sz="3200" dirty="0">
                <a:solidFill>
                  <a:schemeClr val="tx1"/>
                </a:solidFill>
                <a:latin typeface="+mn-lt"/>
                <a:cs typeface="Calibri"/>
              </a:rPr>
              <a:t>History from patient and family- change in weight, symptom history, activity tolerance and ability to manage self care</a:t>
            </a:r>
          </a:p>
          <a:p>
            <a:r>
              <a:rPr lang="en-US" sz="3200" dirty="0">
                <a:solidFill>
                  <a:schemeClr val="tx1"/>
                </a:solidFill>
                <a:latin typeface="+mn-lt"/>
              </a:rPr>
              <a:t>Measurable data: weight/weight loss; diagnostic test results</a:t>
            </a:r>
            <a:endParaRPr lang="en-US" sz="3200" dirty="0">
              <a:solidFill>
                <a:schemeClr val="tx1"/>
              </a:solidFill>
              <a:latin typeface="+mn-lt"/>
              <a:cs typeface="Calibri"/>
            </a:endParaRPr>
          </a:p>
          <a:p>
            <a:endParaRPr lang="en-US" sz="3200" dirty="0">
              <a:solidFill>
                <a:schemeClr val="tx1"/>
              </a:solidFill>
              <a:latin typeface="+mn-lt"/>
              <a:cs typeface="Calibri"/>
            </a:endParaRPr>
          </a:p>
        </p:txBody>
      </p:sp>
      <p:pic>
        <p:nvPicPr>
          <p:cNvPr id="4" name="Picture 3">
            <a:extLst>
              <a:ext uri="{FF2B5EF4-FFF2-40B4-BE49-F238E27FC236}">
                <a16:creationId xmlns:a16="http://schemas.microsoft.com/office/drawing/2014/main" id="{3E2C93A8-764C-064E-AB1A-E1E741FC53B2}"/>
              </a:ext>
            </a:extLst>
          </p:cNvPr>
          <p:cNvPicPr>
            <a:picLocks noChangeAspect="1"/>
          </p:cNvPicPr>
          <p:nvPr/>
        </p:nvPicPr>
        <p:blipFill rotWithShape="1">
          <a:blip r:embed="rId2"/>
          <a:srcRect r="-2" b="-2"/>
          <a:stretch/>
        </p:blipFill>
        <p:spPr>
          <a:xfrm>
            <a:off x="6848918" y="1771078"/>
            <a:ext cx="4504881" cy="4504881"/>
          </a:xfrm>
          <a:custGeom>
            <a:avLst/>
            <a:gdLst>
              <a:gd name="connsiteX0" fmla="*/ 1331584 w 2663168"/>
              <a:gd name="connsiteY0" fmla="*/ 0 h 2663168"/>
              <a:gd name="connsiteX1" fmla="*/ 2663168 w 2663168"/>
              <a:gd name="connsiteY1" fmla="*/ 1331584 h 2663168"/>
              <a:gd name="connsiteX2" fmla="*/ 1331584 w 2663168"/>
              <a:gd name="connsiteY2" fmla="*/ 2663168 h 2663168"/>
              <a:gd name="connsiteX3" fmla="*/ 0 w 2663168"/>
              <a:gd name="connsiteY3" fmla="*/ 1331584 h 2663168"/>
              <a:gd name="connsiteX4" fmla="*/ 1331584 w 2663168"/>
              <a:gd name="connsiteY4" fmla="*/ 0 h 266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655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body" idx="1"/>
          </p:nvPr>
        </p:nvSpPr>
        <p:spPr>
          <a:xfrm>
            <a:off x="0" y="636298"/>
            <a:ext cx="10515600" cy="830800"/>
          </a:xfrm>
          <a:prstGeom prst="rect">
            <a:avLst/>
          </a:prstGeom>
        </p:spPr>
        <p:txBody>
          <a:bodyPr spcFirstLastPara="1" wrap="square" lIns="91433" tIns="45700" rIns="91433" bIns="45700" anchor="t" anchorCtr="0">
            <a:noAutofit/>
          </a:bodyPr>
          <a:lstStyle/>
          <a:p>
            <a:pPr marL="3047924" indent="609585">
              <a:buNone/>
            </a:pPr>
            <a:r>
              <a:rPr lang="en" dirty="0"/>
              <a:t>Aggressive versus Curative </a:t>
            </a:r>
            <a:endParaRPr dirty="0"/>
          </a:p>
        </p:txBody>
      </p:sp>
      <p:sp>
        <p:nvSpPr>
          <p:cNvPr id="139" name="Google Shape;139;p24"/>
          <p:cNvSpPr txBox="1">
            <a:spLocks noGrp="1"/>
          </p:cNvSpPr>
          <p:nvPr>
            <p:ph type="title"/>
          </p:nvPr>
        </p:nvSpPr>
        <p:spPr>
          <a:xfrm>
            <a:off x="1896592" y="12"/>
            <a:ext cx="10515600" cy="660000"/>
          </a:xfrm>
          <a:prstGeom prst="rect">
            <a:avLst/>
          </a:prstGeom>
        </p:spPr>
        <p:txBody>
          <a:bodyPr spcFirstLastPara="1" wrap="square" lIns="91433" tIns="45700" rIns="91433" bIns="45700" anchor="t" anchorCtr="0">
            <a:noAutofit/>
          </a:bodyPr>
          <a:lstStyle/>
          <a:p>
            <a:r>
              <a:rPr lang="en" dirty="0"/>
              <a:t>Aggressive care  does not disqualify</a:t>
            </a:r>
            <a:endParaRPr dirty="0"/>
          </a:p>
        </p:txBody>
      </p:sp>
      <p:pic>
        <p:nvPicPr>
          <p:cNvPr id="140" name="Google Shape;140;p24"/>
          <p:cNvPicPr preferRelativeResize="0"/>
          <p:nvPr/>
        </p:nvPicPr>
        <p:blipFill/>
        <p:spPr>
          <a:xfrm>
            <a:off x="2305617" y="5748863"/>
            <a:ext cx="7206559" cy="660000"/>
          </a:xfrm>
          <a:prstGeom prst="rect">
            <a:avLst/>
          </a:prstGeom>
          <a:noFill/>
          <a:ln>
            <a:noFill/>
          </a:ln>
        </p:spPr>
      </p:pic>
      <p:pic>
        <p:nvPicPr>
          <p:cNvPr id="3" name="Picture 2" descr="A screen shot of a computer&#10;&#10;Description automatically generated">
            <a:extLst>
              <a:ext uri="{FF2B5EF4-FFF2-40B4-BE49-F238E27FC236}">
                <a16:creationId xmlns:a16="http://schemas.microsoft.com/office/drawing/2014/main" id="{160F9282-F59E-664F-A87E-9E7CA20CDFE2}"/>
              </a:ext>
            </a:extLst>
          </p:cNvPr>
          <p:cNvPicPr>
            <a:picLocks noChangeAspect="1"/>
          </p:cNvPicPr>
          <p:nvPr/>
        </p:nvPicPr>
        <p:blipFill>
          <a:blip r:embed="rId3"/>
          <a:stretch>
            <a:fillRect/>
          </a:stretch>
        </p:blipFill>
        <p:spPr>
          <a:xfrm>
            <a:off x="1676400" y="1296298"/>
            <a:ext cx="8930215" cy="5139156"/>
          </a:xfrm>
          <a:prstGeom prst="rect">
            <a:avLst/>
          </a:prstGeom>
        </p:spPr>
      </p:pic>
    </p:spTree>
    <p:extLst>
      <p:ext uri="{BB962C8B-B14F-4D97-AF65-F5344CB8AC3E}">
        <p14:creationId xmlns:p14="http://schemas.microsoft.com/office/powerpoint/2010/main" val="2928133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E72522A-6ACB-AFF2-5615-8B5D3154B2B5}"/>
              </a:ext>
            </a:extLst>
          </p:cNvPr>
          <p:cNvPicPr>
            <a:picLocks noChangeAspect="1"/>
          </p:cNvPicPr>
          <p:nvPr/>
        </p:nvPicPr>
        <p:blipFill rotWithShape="1">
          <a:blip r:embed="rId2"/>
          <a:srcRect l="6981" r="22808"/>
          <a:stretch/>
        </p:blipFill>
        <p:spPr>
          <a:xfrm>
            <a:off x="6781799" y="1714500"/>
            <a:ext cx="5410201" cy="5143500"/>
          </a:xfrm>
          <a:prstGeom prst="rect">
            <a:avLst/>
          </a:prstGeom>
        </p:spPr>
      </p:pic>
      <p:sp useBgFill="1">
        <p:nvSpPr>
          <p:cNvPr id="12" name="Rectangle 11">
            <a:extLst>
              <a:ext uri="{FF2B5EF4-FFF2-40B4-BE49-F238E27FC236}">
                <a16:creationId xmlns:a16="http://schemas.microsoft.com/office/drawing/2014/main" id="{E1ED8A68-A582-AC62-104E-E319E9DB3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C9E8CD-05BA-EB1A-E8CD-BC2ADFE004D9}"/>
              </a:ext>
            </a:extLst>
          </p:cNvPr>
          <p:cNvSpPr>
            <a:spLocks noGrp="1"/>
          </p:cNvSpPr>
          <p:nvPr>
            <p:ph type="title"/>
          </p:nvPr>
        </p:nvSpPr>
        <p:spPr>
          <a:xfrm>
            <a:off x="761801" y="250409"/>
            <a:ext cx="10222952" cy="1228299"/>
          </a:xfrm>
        </p:spPr>
        <p:txBody>
          <a:bodyPr vert="horz" lIns="91440" tIns="45720" rIns="91440" bIns="45720" rtlCol="0" anchor="ctr">
            <a:normAutofit/>
          </a:bodyPr>
          <a:lstStyle/>
          <a:p>
            <a:r>
              <a:rPr lang="en-US" sz="4000">
                <a:solidFill>
                  <a:schemeClr val="tx1"/>
                </a:solidFill>
                <a:latin typeface="+mj-lt"/>
              </a:rPr>
              <a:t>Haven Uses the Open Access Model</a:t>
            </a:r>
          </a:p>
        </p:txBody>
      </p:sp>
      <p:sp>
        <p:nvSpPr>
          <p:cNvPr id="4" name="Text Placeholder 3">
            <a:extLst>
              <a:ext uri="{FF2B5EF4-FFF2-40B4-BE49-F238E27FC236}">
                <a16:creationId xmlns:a16="http://schemas.microsoft.com/office/drawing/2014/main" id="{0025D08A-44BB-4F2B-310A-1B433FD561DF}"/>
              </a:ext>
            </a:extLst>
          </p:cNvPr>
          <p:cNvSpPr>
            <a:spLocks noGrp="1"/>
          </p:cNvSpPr>
          <p:nvPr>
            <p:ph type="body" sz="quarter" idx="13"/>
          </p:nvPr>
        </p:nvSpPr>
        <p:spPr>
          <a:xfrm>
            <a:off x="516367" y="2183642"/>
            <a:ext cx="5579633" cy="4163370"/>
          </a:xfrm>
        </p:spPr>
        <p:txBody>
          <a:bodyPr vert="horz" lIns="91440" tIns="45720" rIns="91440" bIns="45720" rtlCol="0" anchor="ctr">
            <a:normAutofit/>
          </a:bodyPr>
          <a:lstStyle/>
          <a:p>
            <a:r>
              <a:rPr lang="en-US" dirty="0">
                <a:solidFill>
                  <a:schemeClr val="tx1"/>
                </a:solidFill>
                <a:latin typeface="+mn-lt"/>
              </a:rPr>
              <a:t>Eligibility is not determined by cost of care.</a:t>
            </a:r>
          </a:p>
          <a:p>
            <a:r>
              <a:rPr lang="en-US" dirty="0">
                <a:solidFill>
                  <a:schemeClr val="tx1"/>
                </a:solidFill>
                <a:latin typeface="+mn-lt"/>
              </a:rPr>
              <a:t>If a patient is eligible for hospice – we will offer admission.</a:t>
            </a:r>
          </a:p>
          <a:p>
            <a:r>
              <a:rPr lang="en-US" dirty="0">
                <a:solidFill>
                  <a:schemeClr val="tx1"/>
                </a:solidFill>
                <a:latin typeface="+mn-lt"/>
              </a:rPr>
              <a:t>Any treatment may be acceptable if it does not change hospice eligibility.</a:t>
            </a:r>
          </a:p>
        </p:txBody>
      </p:sp>
    </p:spTree>
    <p:extLst>
      <p:ext uri="{BB962C8B-B14F-4D97-AF65-F5344CB8AC3E}">
        <p14:creationId xmlns:p14="http://schemas.microsoft.com/office/powerpoint/2010/main" val="828276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3B9686-BD66-F348-856A-3A139C159B98}"/>
              </a:ext>
            </a:extLst>
          </p:cNvPr>
          <p:cNvSpPr>
            <a:spLocks noGrp="1"/>
          </p:cNvSpPr>
          <p:nvPr>
            <p:ph type="body" sz="quarter" idx="13"/>
          </p:nvPr>
        </p:nvSpPr>
        <p:spPr>
          <a:xfrm>
            <a:off x="314325" y="829995"/>
            <a:ext cx="10515600" cy="1611754"/>
          </a:xfrm>
        </p:spPr>
        <p:txBody>
          <a:bodyPr anchor="t"/>
          <a:lstStyle/>
          <a:p>
            <a:pPr marL="0" indent="0">
              <a:lnSpc>
                <a:spcPct val="150000"/>
              </a:lnSpc>
              <a:buNone/>
            </a:pPr>
            <a:r>
              <a:rPr lang="en-US" dirty="0"/>
              <a:t>Definition: All patients meeting eligibility are offered admission </a:t>
            </a:r>
          </a:p>
          <a:p>
            <a:pPr marL="0" indent="0" algn="ctr">
              <a:lnSpc>
                <a:spcPct val="150000"/>
              </a:lnSpc>
              <a:buNone/>
            </a:pPr>
            <a:r>
              <a:rPr lang="en-US" b="1" dirty="0"/>
              <a:t>Palliative Treatments can be in the Hospice Plan of Care</a:t>
            </a:r>
          </a:p>
        </p:txBody>
      </p:sp>
      <p:sp>
        <p:nvSpPr>
          <p:cNvPr id="3" name="Title 2">
            <a:extLst>
              <a:ext uri="{FF2B5EF4-FFF2-40B4-BE49-F238E27FC236}">
                <a16:creationId xmlns:a16="http://schemas.microsoft.com/office/drawing/2014/main" id="{B817C557-16AE-9543-B36B-299877452C71}"/>
              </a:ext>
            </a:extLst>
          </p:cNvPr>
          <p:cNvSpPr>
            <a:spLocks noGrp="1"/>
          </p:cNvSpPr>
          <p:nvPr>
            <p:ph type="title"/>
          </p:nvPr>
        </p:nvSpPr>
        <p:spPr>
          <a:xfrm>
            <a:off x="314325" y="292463"/>
            <a:ext cx="10515600" cy="659913"/>
          </a:xfrm>
        </p:spPr>
        <p:txBody>
          <a:bodyPr/>
          <a:lstStyle/>
          <a:p>
            <a:r>
              <a:rPr lang="en-US" dirty="0">
                <a:solidFill>
                  <a:schemeClr val="tx1"/>
                </a:solidFill>
              </a:rPr>
              <a:t>Open Access</a:t>
            </a:r>
          </a:p>
        </p:txBody>
      </p:sp>
      <p:graphicFrame>
        <p:nvGraphicFramePr>
          <p:cNvPr id="4" name="Table 3">
            <a:extLst>
              <a:ext uri="{FF2B5EF4-FFF2-40B4-BE49-F238E27FC236}">
                <a16:creationId xmlns:a16="http://schemas.microsoft.com/office/drawing/2014/main" id="{C3AFE13D-E16F-FA4B-BBDC-7655BF59E4DA}"/>
              </a:ext>
            </a:extLst>
          </p:cNvPr>
          <p:cNvGraphicFramePr>
            <a:graphicFrameLocks noGrp="1"/>
          </p:cNvGraphicFramePr>
          <p:nvPr>
            <p:extLst>
              <p:ext uri="{D42A27DB-BD31-4B8C-83A1-F6EECF244321}">
                <p14:modId xmlns:p14="http://schemas.microsoft.com/office/powerpoint/2010/main" val="2113641933"/>
              </p:ext>
            </p:extLst>
          </p:nvPr>
        </p:nvGraphicFramePr>
        <p:xfrm>
          <a:off x="585388" y="2441749"/>
          <a:ext cx="10901925" cy="3248826"/>
        </p:xfrm>
        <a:graphic>
          <a:graphicData uri="http://schemas.openxmlformats.org/drawingml/2006/table">
            <a:tbl>
              <a:tblPr firstRow="1" bandRow="1">
                <a:tableStyleId>{16D9F66E-5EB9-4882-86FB-DCBF35E3C3E4}</a:tableStyleId>
              </a:tblPr>
              <a:tblGrid>
                <a:gridCol w="3633975">
                  <a:extLst>
                    <a:ext uri="{9D8B030D-6E8A-4147-A177-3AD203B41FA5}">
                      <a16:colId xmlns:a16="http://schemas.microsoft.com/office/drawing/2014/main" val="1023542566"/>
                    </a:ext>
                  </a:extLst>
                </a:gridCol>
                <a:gridCol w="3633975">
                  <a:extLst>
                    <a:ext uri="{9D8B030D-6E8A-4147-A177-3AD203B41FA5}">
                      <a16:colId xmlns:a16="http://schemas.microsoft.com/office/drawing/2014/main" val="1139054276"/>
                    </a:ext>
                  </a:extLst>
                </a:gridCol>
                <a:gridCol w="3633975">
                  <a:extLst>
                    <a:ext uri="{9D8B030D-6E8A-4147-A177-3AD203B41FA5}">
                      <a16:colId xmlns:a16="http://schemas.microsoft.com/office/drawing/2014/main" val="211925504"/>
                    </a:ext>
                  </a:extLst>
                </a:gridCol>
              </a:tblGrid>
              <a:tr h="615582">
                <a:tc>
                  <a:txBody>
                    <a:bodyPr/>
                    <a:lstStyle/>
                    <a:p>
                      <a:pPr algn="l"/>
                      <a:r>
                        <a:rPr lang="en-US" sz="2000" b="0" dirty="0"/>
                        <a:t>Chemotherapy</a:t>
                      </a:r>
                    </a:p>
                  </a:txBody>
                  <a:tcPr/>
                </a:tc>
                <a:tc>
                  <a:txBody>
                    <a:bodyPr/>
                    <a:lstStyle/>
                    <a:p>
                      <a:pPr algn="l"/>
                      <a:r>
                        <a:rPr lang="en-US" sz="2000" b="0" dirty="0"/>
                        <a:t>Pre-Transplant</a:t>
                      </a:r>
                    </a:p>
                  </a:txBody>
                  <a:tcPr/>
                </a:tc>
                <a:tc>
                  <a:txBody>
                    <a:bodyPr/>
                    <a:lstStyle/>
                    <a:p>
                      <a:pPr algn="l"/>
                      <a:r>
                        <a:rPr lang="en-US" sz="2000" b="0" dirty="0"/>
                        <a:t>Mental Health/Psychiatric Disease</a:t>
                      </a:r>
                    </a:p>
                  </a:txBody>
                  <a:tcPr/>
                </a:tc>
                <a:extLst>
                  <a:ext uri="{0D108BD9-81ED-4DB2-BD59-A6C34878D82A}">
                    <a16:rowId xmlns:a16="http://schemas.microsoft.com/office/drawing/2014/main" val="2012641984"/>
                  </a:ext>
                </a:extLst>
              </a:tr>
              <a:tr h="615582">
                <a:tc>
                  <a:txBody>
                    <a:bodyPr/>
                    <a:lstStyle/>
                    <a:p>
                      <a:pPr algn="l"/>
                      <a:r>
                        <a:rPr lang="en-US" sz="2000" b="0" dirty="0"/>
                        <a:t>Radiation Therapy</a:t>
                      </a:r>
                    </a:p>
                  </a:txBody>
                  <a:tcPr/>
                </a:tc>
                <a:tc>
                  <a:txBody>
                    <a:bodyPr/>
                    <a:lstStyle/>
                    <a:p>
                      <a:pPr algn="l"/>
                      <a:r>
                        <a:rPr lang="en-US" sz="2000" b="0" dirty="0"/>
                        <a:t>Bariatrics </a:t>
                      </a:r>
                    </a:p>
                  </a:txBody>
                  <a:tcPr/>
                </a:tc>
                <a:tc>
                  <a:txBody>
                    <a:bodyPr/>
                    <a:lstStyle/>
                    <a:p>
                      <a:pPr algn="l"/>
                      <a:r>
                        <a:rPr lang="en-US" sz="2000" b="0" dirty="0"/>
                        <a:t>Dialysis</a:t>
                      </a:r>
                    </a:p>
                  </a:txBody>
                  <a:tcPr/>
                </a:tc>
                <a:extLst>
                  <a:ext uri="{0D108BD9-81ED-4DB2-BD59-A6C34878D82A}">
                    <a16:rowId xmlns:a16="http://schemas.microsoft.com/office/drawing/2014/main" val="3407318892"/>
                  </a:ext>
                </a:extLst>
              </a:tr>
              <a:tr h="615582">
                <a:tc>
                  <a:txBody>
                    <a:bodyPr/>
                    <a:lstStyle/>
                    <a:p>
                      <a:pPr algn="l"/>
                      <a:r>
                        <a:rPr lang="en-US" sz="2000" b="0" dirty="0"/>
                        <a:t>Intravenous and Oral Antibiotics </a:t>
                      </a:r>
                    </a:p>
                  </a:txBody>
                  <a:tcPr/>
                </a:tc>
                <a:tc>
                  <a:txBody>
                    <a:bodyPr/>
                    <a:lstStyle/>
                    <a:p>
                      <a:pPr algn="l"/>
                      <a:r>
                        <a:rPr lang="en-US" sz="2000" b="0" dirty="0"/>
                        <a:t>Pediatrics </a:t>
                      </a:r>
                    </a:p>
                  </a:txBody>
                  <a:tcPr/>
                </a:tc>
                <a:tc>
                  <a:txBody>
                    <a:bodyPr/>
                    <a:lstStyle/>
                    <a:p>
                      <a:pPr algn="l"/>
                      <a:r>
                        <a:rPr lang="en-US" sz="2000" b="0" dirty="0"/>
                        <a:t>Total Parenteral Nutrition </a:t>
                      </a:r>
                    </a:p>
                  </a:txBody>
                  <a:tcPr/>
                </a:tc>
                <a:extLst>
                  <a:ext uri="{0D108BD9-81ED-4DB2-BD59-A6C34878D82A}">
                    <a16:rowId xmlns:a16="http://schemas.microsoft.com/office/drawing/2014/main" val="2623233790"/>
                  </a:ext>
                </a:extLst>
              </a:tr>
              <a:tr h="5386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t>Physical/</a:t>
                      </a:r>
                      <a:r>
                        <a:rPr lang="en-US" sz="2000" b="0" dirty="0" err="1"/>
                        <a:t>Occup</a:t>
                      </a:r>
                      <a:r>
                        <a:rPr lang="en-US" sz="2000" b="0" dirty="0"/>
                        <a:t>/Massage Therapy*</a:t>
                      </a:r>
                    </a:p>
                  </a:txBody>
                  <a:tcPr/>
                </a:tc>
                <a:tc>
                  <a:txBody>
                    <a:bodyPr/>
                    <a:lstStyle/>
                    <a:p>
                      <a:pPr algn="l"/>
                      <a:r>
                        <a:rPr lang="en-US" sz="2000" b="0" dirty="0"/>
                        <a:t>Ventilator/BiPAP</a:t>
                      </a:r>
                    </a:p>
                  </a:txBody>
                  <a:tcPr/>
                </a:tc>
                <a:tc>
                  <a:txBody>
                    <a:bodyPr/>
                    <a:lstStyle/>
                    <a:p>
                      <a:pPr algn="l"/>
                      <a:r>
                        <a:rPr lang="en-US" sz="2000" b="0" dirty="0"/>
                        <a:t>Intravenous Inotropes</a:t>
                      </a:r>
                    </a:p>
                  </a:txBody>
                  <a:tcPr/>
                </a:tc>
                <a:extLst>
                  <a:ext uri="{0D108BD9-81ED-4DB2-BD59-A6C34878D82A}">
                    <a16:rowId xmlns:a16="http://schemas.microsoft.com/office/drawing/2014/main" val="697103608"/>
                  </a:ext>
                </a:extLst>
              </a:tr>
              <a:tr h="615582">
                <a:tc>
                  <a:txBody>
                    <a:bodyPr/>
                    <a:lstStyle/>
                    <a:p>
                      <a:pPr algn="l"/>
                      <a:r>
                        <a:rPr lang="en-US" sz="2000" b="0" dirty="0"/>
                        <a:t>Wound Care </a:t>
                      </a:r>
                    </a:p>
                  </a:txBody>
                  <a:tcPr/>
                </a:tc>
                <a:tc>
                  <a:txBody>
                    <a:bodyPr/>
                    <a:lstStyle/>
                    <a:p>
                      <a:pPr algn="l"/>
                      <a:r>
                        <a:rPr lang="en-US" sz="2000" b="0" dirty="0"/>
                        <a:t>Transfusion </a:t>
                      </a:r>
                    </a:p>
                  </a:txBody>
                  <a:tcPr/>
                </a:tc>
                <a:tc>
                  <a:txBody>
                    <a:bodyPr/>
                    <a:lstStyle/>
                    <a:p>
                      <a:pPr algn="l"/>
                      <a:r>
                        <a:rPr lang="en-US" sz="2000" b="0" dirty="0"/>
                        <a:t>Paracentesis/Thoracentesis </a:t>
                      </a:r>
                    </a:p>
                  </a:txBody>
                  <a:tcPr/>
                </a:tc>
                <a:extLst>
                  <a:ext uri="{0D108BD9-81ED-4DB2-BD59-A6C34878D82A}">
                    <a16:rowId xmlns:a16="http://schemas.microsoft.com/office/drawing/2014/main" val="3345848831"/>
                  </a:ext>
                </a:extLst>
              </a:tr>
            </a:tbl>
          </a:graphicData>
        </a:graphic>
      </p:graphicFrame>
      <p:sp>
        <p:nvSpPr>
          <p:cNvPr id="5" name="TextBox 4">
            <a:extLst>
              <a:ext uri="{FF2B5EF4-FFF2-40B4-BE49-F238E27FC236}">
                <a16:creationId xmlns:a16="http://schemas.microsoft.com/office/drawing/2014/main" id="{A62535AF-D864-C04A-A54F-556089B1EDCD}"/>
              </a:ext>
            </a:extLst>
          </p:cNvPr>
          <p:cNvSpPr txBox="1"/>
          <p:nvPr/>
        </p:nvSpPr>
        <p:spPr>
          <a:xfrm>
            <a:off x="818103" y="5890499"/>
            <a:ext cx="109705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We must disclose in advance when a treatment is non-palliative and is not aligned with the treatment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986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EBFA4C8-C301-60A7-C96E-E85360F5D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761801" y="283714"/>
            <a:ext cx="9906799" cy="1161688"/>
          </a:xfrm>
        </p:spPr>
        <p:txBody>
          <a:bodyPr vert="horz" lIns="91440" tIns="45720" rIns="91440" bIns="45720" rtlCol="0" anchor="ctr">
            <a:normAutofit/>
          </a:bodyPr>
          <a:lstStyle/>
          <a:p>
            <a:r>
              <a:rPr lang="en-US" sz="4000" kern="1200">
                <a:solidFill>
                  <a:schemeClr val="tx1"/>
                </a:solidFill>
                <a:latin typeface="+mj-lt"/>
                <a:ea typeface="+mj-ea"/>
                <a:cs typeface="+mj-cs"/>
              </a:rPr>
              <a:t>When is it time to consider hospice care?</a:t>
            </a:r>
          </a:p>
        </p:txBody>
      </p:sp>
      <p:sp>
        <p:nvSpPr>
          <p:cNvPr id="4" name="TextBox 3"/>
          <p:cNvSpPr txBox="1"/>
          <p:nvPr/>
        </p:nvSpPr>
        <p:spPr>
          <a:xfrm>
            <a:off x="1839559" y="1850314"/>
            <a:ext cx="8509298" cy="4723971"/>
          </a:xfrm>
          <a:prstGeom prst="rect">
            <a:avLst/>
          </a:prstGeom>
        </p:spPr>
        <p:txBody>
          <a:bodyPr vert="horz" lIns="91440" tIns="45720" rIns="91440" bIns="45720" rtlCol="0" anchor="ctr">
            <a:normAutofit/>
          </a:bodyPr>
          <a:lstStyle/>
          <a:p>
            <a:pPr marL="342900" lvl="0" indent="-342900">
              <a:lnSpc>
                <a:spcPct val="90000"/>
              </a:lnSpc>
              <a:spcAft>
                <a:spcPts val="600"/>
              </a:spcAft>
              <a:buFont typeface="Arial" panose="020B0604020202020204" pitchFamily="34" charset="0"/>
              <a:buChar char="•"/>
            </a:pPr>
            <a:r>
              <a:rPr lang="en-US" sz="2200" dirty="0"/>
              <a:t>Would you be surprised if the patient were still alive in 6 months?</a:t>
            </a:r>
          </a:p>
          <a:p>
            <a:pPr marL="342900" lvl="0" indent="-342900">
              <a:lnSpc>
                <a:spcPct val="90000"/>
              </a:lnSpc>
              <a:spcAft>
                <a:spcPts val="600"/>
              </a:spcAft>
              <a:buFont typeface="Arial" panose="020B0604020202020204" pitchFamily="34" charset="0"/>
              <a:buChar char="•"/>
            </a:pPr>
            <a:r>
              <a:rPr lang="en-US" sz="2200" dirty="0"/>
              <a:t>Is the patient showing a steady decline in health?</a:t>
            </a:r>
          </a:p>
          <a:p>
            <a:pPr marL="457200" lvl="0" indent="-342900">
              <a:lnSpc>
                <a:spcPct val="90000"/>
              </a:lnSpc>
              <a:spcAft>
                <a:spcPts val="600"/>
              </a:spcAft>
              <a:buFont typeface="Arial" panose="020B0604020202020204" pitchFamily="34" charset="0"/>
              <a:buChar char="•"/>
            </a:pPr>
            <a:r>
              <a:rPr lang="en-US" sz="2200" dirty="0"/>
              <a:t>Frequent hospitalizations</a:t>
            </a:r>
          </a:p>
          <a:p>
            <a:pPr marL="457200" lvl="0" indent="-342900">
              <a:lnSpc>
                <a:spcPct val="90000"/>
              </a:lnSpc>
              <a:spcAft>
                <a:spcPts val="600"/>
              </a:spcAft>
              <a:buFont typeface="Arial" panose="020B0604020202020204" pitchFamily="34" charset="0"/>
              <a:buChar char="•"/>
            </a:pPr>
            <a:r>
              <a:rPr lang="en-US" sz="2200" dirty="0"/>
              <a:t>Progressive weight loss</a:t>
            </a:r>
          </a:p>
          <a:p>
            <a:pPr marL="457200" indent="-342900">
              <a:lnSpc>
                <a:spcPct val="90000"/>
              </a:lnSpc>
              <a:spcAft>
                <a:spcPts val="600"/>
              </a:spcAft>
              <a:buFont typeface="Arial" panose="020B0604020202020204" pitchFamily="34" charset="0"/>
              <a:buChar char="•"/>
            </a:pPr>
            <a:r>
              <a:rPr lang="en-US" sz="2200" dirty="0"/>
              <a:t>Increased weakness, fatigue, somnolence</a:t>
            </a:r>
          </a:p>
          <a:p>
            <a:pPr marL="457200" indent="-342900">
              <a:lnSpc>
                <a:spcPct val="90000"/>
              </a:lnSpc>
              <a:spcAft>
                <a:spcPts val="600"/>
              </a:spcAft>
              <a:buFont typeface="Arial" panose="020B0604020202020204" pitchFamily="34" charset="0"/>
              <a:buChar char="•"/>
            </a:pPr>
            <a:r>
              <a:rPr lang="en-US" sz="2200" dirty="0"/>
              <a:t>Poor performance status</a:t>
            </a:r>
          </a:p>
          <a:p>
            <a:pPr marL="457200" indent="-342900">
              <a:lnSpc>
                <a:spcPct val="90000"/>
              </a:lnSpc>
              <a:spcAft>
                <a:spcPts val="600"/>
              </a:spcAft>
              <a:buFont typeface="Arial" panose="020B0604020202020204" pitchFamily="34" charset="0"/>
              <a:buChar char="•"/>
            </a:pPr>
            <a:r>
              <a:rPr lang="en-US" sz="2200" dirty="0"/>
              <a:t>Declining cognitive status</a:t>
            </a:r>
          </a:p>
          <a:p>
            <a:pPr marL="457200" indent="-342900">
              <a:lnSpc>
                <a:spcPct val="90000"/>
              </a:lnSpc>
              <a:spcAft>
                <a:spcPts val="600"/>
              </a:spcAft>
              <a:buFont typeface="Arial" panose="020B0604020202020204" pitchFamily="34" charset="0"/>
              <a:buChar char="•"/>
            </a:pPr>
            <a:r>
              <a:rPr lang="en-US" sz="2200" dirty="0"/>
              <a:t>Poor nutritional status</a:t>
            </a:r>
          </a:p>
          <a:p>
            <a:pPr marL="457200" indent="-342900">
              <a:lnSpc>
                <a:spcPct val="90000"/>
              </a:lnSpc>
              <a:spcAft>
                <a:spcPts val="600"/>
              </a:spcAft>
              <a:buFont typeface="Arial" panose="020B0604020202020204" pitchFamily="34" charset="0"/>
              <a:buChar char="•"/>
            </a:pPr>
            <a:r>
              <a:rPr lang="en-US" sz="2200" dirty="0"/>
              <a:t>Pressure ulcers</a:t>
            </a:r>
          </a:p>
          <a:p>
            <a:pPr marL="457200" indent="-342900">
              <a:lnSpc>
                <a:spcPct val="90000"/>
              </a:lnSpc>
              <a:spcAft>
                <a:spcPts val="600"/>
              </a:spcAft>
              <a:buFont typeface="Arial" panose="020B0604020202020204" pitchFamily="34" charset="0"/>
              <a:buChar char="•"/>
            </a:pPr>
            <a:r>
              <a:rPr lang="en-US" sz="2200" dirty="0"/>
              <a:t>Comorbidities</a:t>
            </a:r>
          </a:p>
          <a:p>
            <a:pPr marL="342900" lvl="0" indent="-342900">
              <a:lnSpc>
                <a:spcPct val="90000"/>
              </a:lnSpc>
              <a:spcAft>
                <a:spcPts val="600"/>
              </a:spcAft>
              <a:buFont typeface="Arial" panose="020B0604020202020204" pitchFamily="34" charset="0"/>
              <a:buChar char="•"/>
            </a:pPr>
            <a:r>
              <a:rPr lang="en-US" sz="2200" dirty="0"/>
              <a:t>Do they have a specific diagnosis contributing to the decline?</a:t>
            </a:r>
          </a:p>
          <a:p>
            <a:pPr marL="342900" lvl="0" indent="-342900">
              <a:lnSpc>
                <a:spcPct val="90000"/>
              </a:lnSpc>
              <a:spcAft>
                <a:spcPts val="600"/>
              </a:spcAft>
              <a:buFont typeface="Arial" panose="020B0604020202020204" pitchFamily="34" charset="0"/>
              <a:buChar char="•"/>
            </a:pPr>
            <a:r>
              <a:rPr lang="en-US" sz="2200" dirty="0"/>
              <a:t>Has the patient expressed a desire to stop treatment/hospitalizations?</a:t>
            </a:r>
          </a:p>
          <a:p>
            <a:pPr indent="-228600">
              <a:lnSpc>
                <a:spcPct val="90000"/>
              </a:lnSpc>
              <a:spcAft>
                <a:spcPts val="600"/>
              </a:spcAft>
              <a:buFont typeface="Arial" panose="020B0604020202020204" pitchFamily="34" charset="0"/>
              <a:buChar char="•"/>
            </a:pPr>
            <a:endParaRPr lang="en-US" sz="1600" dirty="0"/>
          </a:p>
        </p:txBody>
      </p:sp>
      <p:sp>
        <p:nvSpPr>
          <p:cNvPr id="5" name="TextBox 4"/>
          <p:cNvSpPr txBox="1"/>
          <p:nvPr/>
        </p:nvSpPr>
        <p:spPr>
          <a:xfrm>
            <a:off x="2726548" y="6488668"/>
            <a:ext cx="6540830" cy="369332"/>
          </a:xfrm>
          <a:prstGeom prst="rect">
            <a:avLst/>
          </a:prstGeom>
          <a:noFill/>
        </p:spPr>
        <p:txBody>
          <a:bodyPr wrap="none" rtlCol="0">
            <a:spAutoFit/>
          </a:bodyPr>
          <a:lstStyle/>
          <a:p>
            <a:pPr>
              <a:spcAft>
                <a:spcPts val="600"/>
              </a:spcAft>
            </a:pPr>
            <a:r>
              <a:rPr lang="en-US" dirty="0">
                <a:hlinkClick r:id="rId2"/>
              </a:rPr>
              <a:t>https://www.americannursetoday.com/refer-patients-hospice-care/</a:t>
            </a:r>
            <a:endParaRPr lang="en-US" dirty="0"/>
          </a:p>
        </p:txBody>
      </p:sp>
    </p:spTree>
    <p:extLst>
      <p:ext uri="{BB962C8B-B14F-4D97-AF65-F5344CB8AC3E}">
        <p14:creationId xmlns:p14="http://schemas.microsoft.com/office/powerpoint/2010/main" val="454925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76691" y="-20988"/>
            <a:ext cx="5219307" cy="1616203"/>
          </a:xfrm>
        </p:spPr>
        <p:txBody>
          <a:bodyPr vert="horz" lIns="91440" tIns="45720" rIns="91440" bIns="45720" rtlCol="0" anchor="b">
            <a:normAutofit/>
          </a:bodyPr>
          <a:lstStyle/>
          <a:p>
            <a:r>
              <a:rPr lang="en-US" sz="3200" kern="1200">
                <a:solidFill>
                  <a:schemeClr val="tx1"/>
                </a:solidFill>
                <a:latin typeface="+mj-lt"/>
                <a:ea typeface="+mj-ea"/>
                <a:cs typeface="+mj-cs"/>
              </a:rPr>
              <a:t>Think your patient needs a hospice referral?</a:t>
            </a:r>
          </a:p>
        </p:txBody>
      </p:sp>
      <p:sp>
        <p:nvSpPr>
          <p:cNvPr id="2" name="Text Placeholder 1"/>
          <p:cNvSpPr>
            <a:spLocks noGrp="1"/>
          </p:cNvSpPr>
          <p:nvPr>
            <p:ph type="body" sz="quarter" idx="13"/>
          </p:nvPr>
        </p:nvSpPr>
        <p:spPr>
          <a:xfrm>
            <a:off x="876692" y="1678193"/>
            <a:ext cx="5857595" cy="4927002"/>
          </a:xfrm>
        </p:spPr>
        <p:txBody>
          <a:bodyPr vert="horz" lIns="91440" tIns="45720" rIns="91440" bIns="45720" rtlCol="0" anchor="t">
            <a:normAutofit/>
          </a:bodyPr>
          <a:lstStyle/>
          <a:p>
            <a:r>
              <a:rPr lang="en-US" sz="2000" dirty="0">
                <a:solidFill>
                  <a:schemeClr val="tx1"/>
                </a:solidFill>
                <a:latin typeface="+mn-lt"/>
              </a:rPr>
              <a:t>Recommend a referral</a:t>
            </a:r>
          </a:p>
          <a:p>
            <a:r>
              <a:rPr lang="en-US" sz="2000" dirty="0">
                <a:solidFill>
                  <a:schemeClr val="tx1"/>
                </a:solidFill>
                <a:latin typeface="+mn-lt"/>
              </a:rPr>
              <a:t>Hospice staff will visit to assess and provide information.</a:t>
            </a:r>
          </a:p>
          <a:p>
            <a:r>
              <a:rPr lang="en-US" sz="2000" dirty="0">
                <a:solidFill>
                  <a:schemeClr val="tx1"/>
                </a:solidFill>
                <a:latin typeface="+mn-lt"/>
              </a:rPr>
              <a:t>If the patient is eligible and wants hospice care, hospice staff can admit and provide care.</a:t>
            </a:r>
          </a:p>
          <a:p>
            <a:r>
              <a:rPr lang="en-US" sz="2000" dirty="0">
                <a:solidFill>
                  <a:schemeClr val="tx1"/>
                </a:solidFill>
                <a:latin typeface="+mn-lt"/>
              </a:rPr>
              <a:t>If the patient is not eligible or declines hospice, hospice staff can offer support thorough</a:t>
            </a:r>
          </a:p>
          <a:p>
            <a:pPr lvl="1"/>
            <a:r>
              <a:rPr lang="en-US" sz="2000" dirty="0">
                <a:solidFill>
                  <a:schemeClr val="tx1"/>
                </a:solidFill>
                <a:latin typeface="+mn-lt"/>
              </a:rPr>
              <a:t>Transitions – a free program that provides support and recommends resources to the patient.</a:t>
            </a:r>
          </a:p>
          <a:p>
            <a:pPr lvl="1"/>
            <a:r>
              <a:rPr lang="en-US" sz="2000" dirty="0">
                <a:solidFill>
                  <a:schemeClr val="tx1"/>
                </a:solidFill>
                <a:latin typeface="+mn-lt"/>
              </a:rPr>
              <a:t>Advance Care Planning – a program that supports planning for advanced illness issues.</a:t>
            </a:r>
          </a:p>
          <a:p>
            <a:pPr lvl="1"/>
            <a:r>
              <a:rPr lang="en-US" sz="2000" dirty="0">
                <a:solidFill>
                  <a:schemeClr val="tx1"/>
                </a:solidFill>
                <a:latin typeface="+mn-lt"/>
              </a:rPr>
              <a:t>Palliative Care Consult – a program that provides palliative care recommendations from Haven Medical Group providers.</a:t>
            </a:r>
          </a:p>
          <a:p>
            <a:pPr marL="0"/>
            <a:endParaRPr lang="en-US" sz="1600" dirty="0">
              <a:solidFill>
                <a:schemeClr val="tx1"/>
              </a:solidFill>
              <a:latin typeface="+mn-lt"/>
            </a:endParaRPr>
          </a:p>
        </p:txBody>
      </p:sp>
      <p:pic>
        <p:nvPicPr>
          <p:cNvPr id="5" name="Picture 4"/>
          <p:cNvPicPr>
            <a:picLocks noChangeAspect="1"/>
          </p:cNvPicPr>
          <p:nvPr/>
        </p:nvPicPr>
        <p:blipFill rotWithShape="1">
          <a:blip r:embed="rId2"/>
          <a:srcRect l="10789" r="16375" b="-1"/>
          <a:stretch/>
        </p:blipFill>
        <p:spPr>
          <a:xfrm>
            <a:off x="7008019" y="1408041"/>
            <a:ext cx="4273463" cy="4041917"/>
          </a:xfrm>
          <a:prstGeom prst="rect">
            <a:avLst/>
          </a:prstGeom>
        </p:spPr>
      </p:pic>
      <p:grpSp>
        <p:nvGrpSpPr>
          <p:cNvPr id="34" name="Group 18">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20" name="Rectangle 19">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0">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4897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738FB5"/>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738FB5"/>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738FB5"/>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rgbClr val="738FB5"/>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738FB5"/>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rgbClr val="738FB5"/>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6" end="6"/>
                                            </p:txEl>
                                          </p:spTgt>
                                        </p:tgtEl>
                                        <p:attrNameLst>
                                          <p:attrName>ppt_c</p:attrName>
                                        </p:attrNameLst>
                                      </p:cBhvr>
                                      <p:to>
                                        <a:srgbClr val="738FB5"/>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10491" y="963877"/>
            <a:ext cx="3494362" cy="4930246"/>
          </a:xfrm>
        </p:spPr>
        <p:txBody>
          <a:bodyPr vert="horz" lIns="91440" tIns="45720" rIns="91440" bIns="45720" rtlCol="0" anchor="ctr">
            <a:normAutofit/>
          </a:bodyPr>
          <a:lstStyle/>
          <a:p>
            <a:pPr algn="r"/>
            <a:r>
              <a:rPr lang="en-US" kern="1200">
                <a:solidFill>
                  <a:schemeClr val="accent1"/>
                </a:solidFill>
                <a:latin typeface="+mj-lt"/>
                <a:ea typeface="+mj-ea"/>
                <a:cs typeface="+mj-cs"/>
              </a:rPr>
              <a:t>Resources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ext Placeholder 1"/>
          <p:cNvSpPr>
            <a:spLocks noGrp="1"/>
          </p:cNvSpPr>
          <p:nvPr>
            <p:ph type="body" sz="quarter" idx="13"/>
          </p:nvPr>
        </p:nvSpPr>
        <p:spPr>
          <a:xfrm>
            <a:off x="5055643" y="1452922"/>
            <a:ext cx="6559739" cy="4930246"/>
          </a:xfrm>
        </p:spPr>
        <p:txBody>
          <a:bodyPr vert="horz" lIns="91440" tIns="45720" rIns="91440" bIns="45720" rtlCol="0" anchor="ctr">
            <a:normAutofit/>
          </a:bodyPr>
          <a:lstStyle/>
          <a:p>
            <a:r>
              <a:rPr lang="en-US" sz="2200" dirty="0">
                <a:solidFill>
                  <a:schemeClr val="tx1"/>
                </a:solidFill>
                <a:latin typeface="+mn-lt"/>
              </a:rPr>
              <a:t>Electronic Code of Federal Regulations: Title 42-Chapter IV- Subchapter B- Part 418 – Subpart B 418.20  downloaded 9/13/2023</a:t>
            </a:r>
          </a:p>
          <a:p>
            <a:pPr marL="0" indent="0">
              <a:buNone/>
            </a:pPr>
            <a:r>
              <a:rPr lang="en-US" sz="2200" dirty="0">
                <a:solidFill>
                  <a:schemeClr val="tx1"/>
                </a:solidFill>
                <a:latin typeface="+mn-lt"/>
              </a:rPr>
              <a:t>   https://www.ecfr.gov/current/title-42/part-418</a:t>
            </a:r>
            <a:endParaRPr lang="en-US" sz="2200" dirty="0">
              <a:solidFill>
                <a:schemeClr val="tx1"/>
              </a:solidFill>
              <a:latin typeface="+mn-lt"/>
              <a:cs typeface="Calibri" panose="020F0502020204030204"/>
            </a:endParaRPr>
          </a:p>
          <a:p>
            <a:r>
              <a:rPr lang="en-US" sz="2200" dirty="0">
                <a:solidFill>
                  <a:schemeClr val="tx1"/>
                </a:solidFill>
                <a:latin typeface="+mn-lt"/>
              </a:rPr>
              <a:t>Accreditation Commission for Health Care (ACHC) Standards; Hospice Care Services. 4/4/2023  Section 2: Program/Service Operations: Standard HSP2-1A; 42CFR 418.20 Eligibility requirements. </a:t>
            </a:r>
            <a:endParaRPr lang="en-US" sz="2200" dirty="0">
              <a:solidFill>
                <a:schemeClr val="tx1"/>
              </a:solidFill>
              <a:latin typeface="+mn-lt"/>
              <a:cs typeface="Calibri"/>
            </a:endParaRPr>
          </a:p>
          <a:p>
            <a:r>
              <a:rPr lang="en-US" sz="2200" dirty="0">
                <a:solidFill>
                  <a:schemeClr val="tx1"/>
                </a:solidFill>
                <a:latin typeface="+mn-lt"/>
              </a:rPr>
              <a:t>National Hospice and Palliative care Organization Compliance Guide.  Medicare Hospice Certification and recertification compliance guide, April 2016. </a:t>
            </a:r>
          </a:p>
          <a:p>
            <a:r>
              <a:rPr lang="en-US" sz="2200" dirty="0">
                <a:solidFill>
                  <a:schemeClr val="tx1"/>
                </a:solidFill>
                <a:latin typeface="+mn-lt"/>
              </a:rPr>
              <a:t>Stages of Alzheimer’s  2023 Alzheimer’s Association.</a:t>
            </a:r>
          </a:p>
          <a:p>
            <a:pPr lvl="1"/>
            <a:r>
              <a:rPr lang="en-US" sz="1800" dirty="0">
                <a:solidFill>
                  <a:schemeClr val="tx1"/>
                </a:solidFill>
                <a:latin typeface="+mn-lt"/>
              </a:rPr>
              <a:t>https://www.alz.org/alzheimers-dementia/stages</a:t>
            </a:r>
          </a:p>
          <a:p>
            <a:pPr marL="0" indent="0">
              <a:buNone/>
            </a:pPr>
            <a:endParaRPr lang="en-US" sz="2200" dirty="0">
              <a:cs typeface="Calibri"/>
            </a:endParaRPr>
          </a:p>
          <a:p>
            <a:endParaRPr lang="en-US" sz="2200" dirty="0">
              <a:cs typeface="Calibri"/>
            </a:endParaRPr>
          </a:p>
          <a:p>
            <a:pPr marL="0" indent="0">
              <a:buNone/>
            </a:pPr>
            <a:endParaRPr lang="en-US" sz="2200" dirty="0">
              <a:solidFill>
                <a:schemeClr val="tx1"/>
              </a:solidFill>
              <a:latin typeface="+mn-lt"/>
              <a:cs typeface="Calibri"/>
            </a:endParaRPr>
          </a:p>
        </p:txBody>
      </p:sp>
    </p:spTree>
    <p:extLst>
      <p:ext uri="{BB962C8B-B14F-4D97-AF65-F5344CB8AC3E}">
        <p14:creationId xmlns:p14="http://schemas.microsoft.com/office/powerpoint/2010/main" val="89758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78467A-88BA-8AD2-DE27-848144B3FE84}"/>
              </a:ext>
            </a:extLst>
          </p:cNvPr>
          <p:cNvSpPr>
            <a:spLocks noGrp="1"/>
          </p:cNvSpPr>
          <p:nvPr>
            <p:ph type="title"/>
          </p:nvPr>
        </p:nvSpPr>
        <p:spPr>
          <a:xfrm>
            <a:off x="586353" y="-211878"/>
            <a:ext cx="3380527" cy="1642956"/>
          </a:xfrm>
        </p:spPr>
        <p:txBody>
          <a:bodyPr vert="horz" lIns="91440" tIns="45720" rIns="91440" bIns="45720" rtlCol="0" anchor="b">
            <a:normAutofit/>
          </a:bodyPr>
          <a:lstStyle/>
          <a:p>
            <a:r>
              <a:rPr lang="en-US" sz="3600" kern="1200" dirty="0">
                <a:solidFill>
                  <a:schemeClr val="tx2"/>
                </a:solidFill>
                <a:latin typeface="+mj-lt"/>
                <a:ea typeface="+mj-ea"/>
                <a:cs typeface="+mj-cs"/>
              </a:rPr>
              <a:t>Experience</a:t>
            </a:r>
          </a:p>
        </p:txBody>
      </p:sp>
      <p:sp>
        <p:nvSpPr>
          <p:cNvPr id="2" name="Text Placeholder 1">
            <a:extLst>
              <a:ext uri="{FF2B5EF4-FFF2-40B4-BE49-F238E27FC236}">
                <a16:creationId xmlns:a16="http://schemas.microsoft.com/office/drawing/2014/main" id="{C9C7CD08-35C4-C9B1-D958-6D483086169F}"/>
              </a:ext>
            </a:extLst>
          </p:cNvPr>
          <p:cNvSpPr>
            <a:spLocks noGrp="1"/>
          </p:cNvSpPr>
          <p:nvPr>
            <p:ph type="body" sz="quarter" idx="13"/>
          </p:nvPr>
        </p:nvSpPr>
        <p:spPr>
          <a:xfrm>
            <a:off x="586353" y="1656798"/>
            <a:ext cx="4216998" cy="4216997"/>
          </a:xfrm>
        </p:spPr>
        <p:txBody>
          <a:bodyPr vert="horz" lIns="91440" tIns="45720" rIns="91440" bIns="45720" rtlCol="0">
            <a:normAutofit lnSpcReduction="10000"/>
          </a:bodyPr>
          <a:lstStyle/>
          <a:p>
            <a:r>
              <a:rPr lang="en-US" sz="2400" dirty="0">
                <a:solidFill>
                  <a:schemeClr val="tx2"/>
                </a:solidFill>
                <a:latin typeface="+mn-lt"/>
              </a:rPr>
              <a:t>Has anyone here worked for a hospice?</a:t>
            </a:r>
          </a:p>
          <a:p>
            <a:r>
              <a:rPr lang="en-US" sz="2400" dirty="0">
                <a:solidFill>
                  <a:schemeClr val="tx2"/>
                </a:solidFill>
                <a:latin typeface="+mn-lt"/>
              </a:rPr>
              <a:t>Do you know anyone personally who has received hospice care?</a:t>
            </a:r>
          </a:p>
          <a:p>
            <a:r>
              <a:rPr lang="en-US" sz="2400" dirty="0">
                <a:solidFill>
                  <a:schemeClr val="tx2"/>
                </a:solidFill>
                <a:latin typeface="+mn-lt"/>
              </a:rPr>
              <a:t>What do you think of when you consider hospice?</a:t>
            </a:r>
          </a:p>
          <a:p>
            <a:r>
              <a:rPr lang="en-US" sz="2400" dirty="0">
                <a:solidFill>
                  <a:schemeClr val="tx2"/>
                </a:solidFill>
                <a:latin typeface="+mn-lt"/>
              </a:rPr>
              <a:t>Would you refer someone to hospice? </a:t>
            </a:r>
          </a:p>
          <a:p>
            <a:pPr lvl="1"/>
            <a:r>
              <a:rPr lang="en-US" dirty="0">
                <a:solidFill>
                  <a:schemeClr val="tx2"/>
                </a:solidFill>
                <a:latin typeface="+mn-lt"/>
              </a:rPr>
              <a:t>If not, why not?</a:t>
            </a:r>
          </a:p>
          <a:p>
            <a:r>
              <a:rPr lang="en-US" sz="2400" dirty="0">
                <a:solidFill>
                  <a:schemeClr val="tx2"/>
                </a:solidFill>
                <a:latin typeface="+mn-lt"/>
              </a:rPr>
              <a:t>When would you refer a patient to hospice?</a:t>
            </a:r>
          </a:p>
        </p:txBody>
      </p:sp>
      <p:pic>
        <p:nvPicPr>
          <p:cNvPr id="4" name="Picture 3">
            <a:extLst>
              <a:ext uri="{FF2B5EF4-FFF2-40B4-BE49-F238E27FC236}">
                <a16:creationId xmlns:a16="http://schemas.microsoft.com/office/drawing/2014/main" id="{2BC3FFEB-6AE8-ACD3-A5DA-5824D69FE5A3}"/>
              </a:ext>
            </a:extLst>
          </p:cNvPr>
          <p:cNvPicPr>
            <a:picLocks noChangeAspect="1"/>
          </p:cNvPicPr>
          <p:nvPr/>
        </p:nvPicPr>
        <p:blipFill>
          <a:blip r:embed="rId2"/>
          <a:stretch>
            <a:fillRect/>
          </a:stretch>
        </p:blipFill>
        <p:spPr>
          <a:xfrm>
            <a:off x="5863532" y="609600"/>
            <a:ext cx="4849367" cy="5638800"/>
          </a:xfrm>
          <a:prstGeom prst="rect">
            <a:avLst/>
          </a:prstGeom>
        </p:spPr>
      </p:pic>
    </p:spTree>
    <p:extLst>
      <p:ext uri="{BB962C8B-B14F-4D97-AF65-F5344CB8AC3E}">
        <p14:creationId xmlns:p14="http://schemas.microsoft.com/office/powerpoint/2010/main" val="116271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Slide Background">
            <a:extLst>
              <a:ext uri="{FF2B5EF4-FFF2-40B4-BE49-F238E27FC236}">
                <a16:creationId xmlns:a16="http://schemas.microsoft.com/office/drawing/2014/main" id="{AA857166-A416-4C5E-8AA9-5D5D1E13D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9">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0" y="0"/>
            <a:ext cx="4617491" cy="6858000"/>
          </a:xfrm>
          <a:prstGeom prst="rect">
            <a:avLst/>
          </a:prstGeom>
          <a:ln>
            <a:noFill/>
          </a:ln>
          <a:effectLst>
            <a:outerShdw blurRad="203200" dist="88900" dir="21540000" sx="94000" sy="94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0" y="-1"/>
            <a:ext cx="4617491" cy="5136739"/>
          </a:xfrm>
          <a:prstGeom prst="rect">
            <a:avLst/>
          </a:prstGeom>
          <a:ln>
            <a:noFill/>
          </a:ln>
          <a:effectLst>
            <a:outerShdw blurRad="177800" dist="101600" dir="5400000" sx="97000" sy="9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E635E2-3A64-4354-C760-C2EF02BED4FE}"/>
              </a:ext>
            </a:extLst>
          </p:cNvPr>
          <p:cNvSpPr>
            <a:spLocks noGrp="1"/>
          </p:cNvSpPr>
          <p:nvPr>
            <p:ph type="title"/>
          </p:nvPr>
        </p:nvSpPr>
        <p:spPr>
          <a:xfrm>
            <a:off x="652887" y="617921"/>
            <a:ext cx="3482041" cy="3988585"/>
          </a:xfrm>
        </p:spPr>
        <p:txBody>
          <a:bodyPr vert="horz" lIns="91440" tIns="45720" rIns="91440" bIns="45720" rtlCol="0" anchor="ctr">
            <a:normAutofit/>
          </a:bodyPr>
          <a:lstStyle/>
          <a:p>
            <a:r>
              <a:rPr lang="en-US" kern="1200">
                <a:solidFill>
                  <a:schemeClr val="tx1"/>
                </a:solidFill>
                <a:latin typeface="+mj-lt"/>
                <a:ea typeface="+mj-ea"/>
                <a:cs typeface="+mj-cs"/>
              </a:rPr>
              <a:t>Hospice is not just for old people</a:t>
            </a:r>
          </a:p>
        </p:txBody>
      </p:sp>
      <p:pic>
        <p:nvPicPr>
          <p:cNvPr id="3" name="Picture 2">
            <a:extLst>
              <a:ext uri="{FF2B5EF4-FFF2-40B4-BE49-F238E27FC236}">
                <a16:creationId xmlns:a16="http://schemas.microsoft.com/office/drawing/2014/main" id="{E25EAD23-CD44-72E7-92E0-BF405487239C}"/>
              </a:ext>
            </a:extLst>
          </p:cNvPr>
          <p:cNvPicPr>
            <a:picLocks noChangeAspect="1"/>
          </p:cNvPicPr>
          <p:nvPr/>
        </p:nvPicPr>
        <p:blipFill>
          <a:blip r:embed="rId3"/>
          <a:stretch>
            <a:fillRect/>
          </a:stretch>
        </p:blipFill>
        <p:spPr>
          <a:xfrm>
            <a:off x="5411303" y="617921"/>
            <a:ext cx="6249985" cy="596384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lide Background">
            <a:extLst>
              <a:ext uri="{FF2B5EF4-FFF2-40B4-BE49-F238E27FC236}">
                <a16:creationId xmlns:a16="http://schemas.microsoft.com/office/drawing/2014/main" id="{AA857166-A416-4C5E-8AA9-5D5D1E13D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0" y="0"/>
            <a:ext cx="4617491" cy="6858000"/>
          </a:xfrm>
          <a:prstGeom prst="rect">
            <a:avLst/>
          </a:prstGeom>
          <a:ln>
            <a:noFill/>
          </a:ln>
          <a:effectLst>
            <a:outerShdw blurRad="203200" dist="88900" dir="21540000" sx="94000" sy="94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0" y="-1"/>
            <a:ext cx="4617491" cy="5136739"/>
          </a:xfrm>
          <a:prstGeom prst="rect">
            <a:avLst/>
          </a:prstGeom>
          <a:ln>
            <a:noFill/>
          </a:ln>
          <a:effectLst>
            <a:outerShdw blurRad="177800" dist="101600" dir="5400000" sx="97000" sy="9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81F4B4-529A-D761-E18D-54E885D58529}"/>
              </a:ext>
            </a:extLst>
          </p:cNvPr>
          <p:cNvSpPr>
            <a:spLocks noGrp="1"/>
          </p:cNvSpPr>
          <p:nvPr>
            <p:ph type="title"/>
          </p:nvPr>
        </p:nvSpPr>
        <p:spPr>
          <a:xfrm>
            <a:off x="652887" y="617921"/>
            <a:ext cx="3482041" cy="3988585"/>
          </a:xfrm>
        </p:spPr>
        <p:txBody>
          <a:bodyPr vert="horz" lIns="91440" tIns="45720" rIns="91440" bIns="45720" rtlCol="0" anchor="ctr">
            <a:normAutofit fontScale="90000"/>
          </a:bodyPr>
          <a:lstStyle/>
          <a:p>
            <a:r>
              <a:rPr lang="en-US" kern="1200" dirty="0">
                <a:solidFill>
                  <a:schemeClr val="tx1"/>
                </a:solidFill>
                <a:latin typeface="+mj-lt"/>
                <a:ea typeface="+mj-ea"/>
                <a:cs typeface="+mj-cs"/>
              </a:rPr>
              <a:t>Hospice is open to all</a:t>
            </a:r>
            <a:br>
              <a:rPr lang="en-US" kern="1200" dirty="0">
                <a:solidFill>
                  <a:schemeClr val="tx1"/>
                </a:solidFill>
                <a:latin typeface="+mj-lt"/>
                <a:ea typeface="+mj-ea"/>
                <a:cs typeface="+mj-cs"/>
              </a:rPr>
            </a:br>
            <a:br>
              <a:rPr lang="en-US" kern="1200" dirty="0">
                <a:solidFill>
                  <a:schemeClr val="tx1"/>
                </a:solidFill>
                <a:latin typeface="+mj-lt"/>
                <a:ea typeface="+mj-ea"/>
                <a:cs typeface="+mj-cs"/>
              </a:rPr>
            </a:br>
            <a:r>
              <a:rPr lang="en-US" sz="4000" kern="1200" dirty="0">
                <a:solidFill>
                  <a:schemeClr val="tx1"/>
                </a:solidFill>
                <a:latin typeface="+mj-lt"/>
                <a:ea typeface="+mj-ea"/>
                <a:cs typeface="+mj-cs"/>
              </a:rPr>
              <a:t>Why might some cultures not choose hospice?</a:t>
            </a:r>
            <a:endParaRPr lang="en-US" kern="1200" dirty="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72656477-AD5C-3B6B-230E-CA01C86DEE67}"/>
              </a:ext>
            </a:extLst>
          </p:cNvPr>
          <p:cNvPicPr>
            <a:picLocks noChangeAspect="1"/>
          </p:cNvPicPr>
          <p:nvPr/>
        </p:nvPicPr>
        <p:blipFill>
          <a:blip r:embed="rId3"/>
          <a:stretch>
            <a:fillRect/>
          </a:stretch>
        </p:blipFill>
        <p:spPr>
          <a:xfrm>
            <a:off x="5269138" y="214849"/>
            <a:ext cx="6370635" cy="641635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408ECB-3D3C-7ECC-05D4-58F54F55A92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What diagnoses are most often referred?</a:t>
            </a:r>
          </a:p>
        </p:txBody>
      </p:sp>
      <p:pic>
        <p:nvPicPr>
          <p:cNvPr id="3" name="Picture 2">
            <a:extLst>
              <a:ext uri="{FF2B5EF4-FFF2-40B4-BE49-F238E27FC236}">
                <a16:creationId xmlns:a16="http://schemas.microsoft.com/office/drawing/2014/main" id="{0C74EDFE-20B3-F5A7-C62A-CECAE57C90B2}"/>
              </a:ext>
            </a:extLst>
          </p:cNvPr>
          <p:cNvPicPr>
            <a:picLocks noChangeAspect="1"/>
          </p:cNvPicPr>
          <p:nvPr/>
        </p:nvPicPr>
        <p:blipFill rotWithShape="1">
          <a:blip r:embed="rId3"/>
          <a:srcRect b="57783"/>
          <a:stretch/>
        </p:blipFill>
        <p:spPr>
          <a:xfrm>
            <a:off x="643467" y="1800620"/>
            <a:ext cx="10905066" cy="414341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kern="1200">
                <a:solidFill>
                  <a:schemeClr val="bg1">
                    <a:lumMod val="95000"/>
                    <a:lumOff val="5000"/>
                  </a:schemeClr>
                </a:solidFill>
                <a:latin typeface="+mj-lt"/>
                <a:ea typeface="+mj-ea"/>
                <a:cs typeface="+mj-cs"/>
              </a:rPr>
              <a:t>What are the eligibility criteria?</a:t>
            </a:r>
          </a:p>
        </p:txBody>
      </p:sp>
    </p:spTree>
    <p:extLst>
      <p:ext uri="{BB962C8B-B14F-4D97-AF65-F5344CB8AC3E}">
        <p14:creationId xmlns:p14="http://schemas.microsoft.com/office/powerpoint/2010/main" val="116194039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43C4FC9-8B24-4274-AB55-FC8AA1BC74A2}"/>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C465098F-01CE-441F-AF06-458F7E8276FA}"/>
              </a:ext>
            </a:extLst>
          </p:cNvPr>
          <p:cNvSpPr>
            <a:spLocks noGrp="1"/>
          </p:cNvSpPr>
          <p:nvPr>
            <p:ph type="title"/>
          </p:nvPr>
        </p:nvSpPr>
        <p:spPr>
          <a:xfrm>
            <a:off x="333488" y="267144"/>
            <a:ext cx="3822189" cy="1899912"/>
          </a:xfrm>
        </p:spPr>
        <p:txBody>
          <a:bodyPr vert="horz" lIns="91440" tIns="45720" rIns="91440" bIns="45720" rtlCol="0" anchor="ctr">
            <a:normAutofit/>
          </a:bodyPr>
          <a:lstStyle/>
          <a:p>
            <a:r>
              <a:rPr lang="en-US" dirty="0">
                <a:solidFill>
                  <a:schemeClr val="tx1"/>
                </a:solidFill>
                <a:latin typeface="+mj-lt"/>
              </a:rPr>
              <a:t>Who qualifies for hospice?</a:t>
            </a:r>
          </a:p>
        </p:txBody>
      </p:sp>
      <p:sp>
        <p:nvSpPr>
          <p:cNvPr id="2" name="Text Placeholder 1">
            <a:extLst>
              <a:ext uri="{FF2B5EF4-FFF2-40B4-BE49-F238E27FC236}">
                <a16:creationId xmlns:a16="http://schemas.microsoft.com/office/drawing/2014/main" id="{E3E59F49-754C-42EE-9C4B-F35F7BA0AF93}"/>
              </a:ext>
            </a:extLst>
          </p:cNvPr>
          <p:cNvSpPr>
            <a:spLocks noGrp="1"/>
          </p:cNvSpPr>
          <p:nvPr>
            <p:ph type="body" sz="quarter" idx="13"/>
          </p:nvPr>
        </p:nvSpPr>
        <p:spPr>
          <a:xfrm>
            <a:off x="333488" y="2167056"/>
            <a:ext cx="4862456" cy="4491927"/>
          </a:xfrm>
        </p:spPr>
        <p:txBody>
          <a:bodyPr vert="horz" lIns="91440" tIns="45720" rIns="91440" bIns="45720" rtlCol="0">
            <a:normAutofit fontScale="92500" lnSpcReduction="20000"/>
          </a:bodyPr>
          <a:lstStyle/>
          <a:p>
            <a:r>
              <a:rPr lang="en-US" sz="2400" dirty="0">
                <a:solidFill>
                  <a:schemeClr val="tx1"/>
                </a:solidFill>
                <a:latin typeface="+mn-lt"/>
              </a:rPr>
              <a:t>ANYONE with a terminal illness when two physicians certify an expectation of 6 months or less to live</a:t>
            </a:r>
          </a:p>
          <a:p>
            <a:r>
              <a:rPr lang="en-US" sz="2400" dirty="0">
                <a:solidFill>
                  <a:schemeClr val="tx1"/>
                </a:solidFill>
                <a:latin typeface="+mn-lt"/>
              </a:rPr>
              <a:t>Accept Palliative Care </a:t>
            </a:r>
          </a:p>
          <a:p>
            <a:r>
              <a:rPr lang="en-US" sz="2400" dirty="0">
                <a:solidFill>
                  <a:schemeClr val="tx1"/>
                </a:solidFill>
                <a:latin typeface="+mn-lt"/>
              </a:rPr>
              <a:t>Most hospice patients are covered under Medicare part A</a:t>
            </a:r>
          </a:p>
          <a:p>
            <a:r>
              <a:rPr lang="en-US" sz="2400" dirty="0">
                <a:solidFill>
                  <a:schemeClr val="tx1"/>
                </a:solidFill>
                <a:latin typeface="+mn-lt"/>
              </a:rPr>
              <a:t>Most insurance policies include hospice coverage</a:t>
            </a:r>
          </a:p>
          <a:p>
            <a:r>
              <a:rPr lang="en-US" sz="2400" dirty="0">
                <a:solidFill>
                  <a:schemeClr val="tx1"/>
                </a:solidFill>
                <a:latin typeface="+mn-lt"/>
              </a:rPr>
              <a:t>Many Medicaid policies include hospice coverage </a:t>
            </a:r>
          </a:p>
          <a:p>
            <a:r>
              <a:rPr lang="en-US" sz="2400" dirty="0">
                <a:solidFill>
                  <a:schemeClr val="tx1"/>
                </a:solidFill>
                <a:latin typeface="+mn-lt"/>
              </a:rPr>
              <a:t>Haven will bill on a sliding scale for patients with no health care coverage </a:t>
            </a:r>
          </a:p>
          <a:p>
            <a:pPr marL="0" indent="0">
              <a:buNone/>
            </a:pPr>
            <a:r>
              <a:rPr lang="en-US" sz="1800" i="1" dirty="0">
                <a:latin typeface="+mj-lt"/>
              </a:rPr>
              <a:t>Medicare </a:t>
            </a:r>
            <a:r>
              <a:rPr lang="en-US" sz="1800" i="1" dirty="0"/>
              <a:t>Condition of participation: Interdisciplinary group, care planning, and coordination of services. § 418.56 </a:t>
            </a:r>
            <a:endParaRPr lang="en-US" sz="1800" i="1" dirty="0">
              <a:latin typeface="+mj-lt"/>
            </a:endParaRPr>
          </a:p>
          <a:p>
            <a:pPr marL="0"/>
            <a:endParaRPr lang="en-US" sz="1700" dirty="0">
              <a:solidFill>
                <a:schemeClr val="tx1"/>
              </a:solidFill>
              <a:latin typeface="+mn-lt"/>
            </a:endParaRPr>
          </a:p>
        </p:txBody>
      </p:sp>
    </p:spTree>
    <p:extLst>
      <p:ext uri="{BB962C8B-B14F-4D97-AF65-F5344CB8AC3E}">
        <p14:creationId xmlns:p14="http://schemas.microsoft.com/office/powerpoint/2010/main" val="3681463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9224" y="960120"/>
            <a:ext cx="3867912" cy="4169664"/>
          </a:xfrm>
        </p:spPr>
        <p:txBody>
          <a:bodyPr vert="horz" lIns="91440" tIns="45720" rIns="91440" bIns="45720" rtlCol="0" anchor="ctr">
            <a:normAutofit/>
          </a:bodyPr>
          <a:lstStyle/>
          <a:p>
            <a:pPr algn="r"/>
            <a:r>
              <a:rPr lang="en-US" kern="1200" dirty="0">
                <a:solidFill>
                  <a:schemeClr val="tx1"/>
                </a:solidFill>
                <a:latin typeface="+mj-lt"/>
                <a:ea typeface="+mj-ea"/>
                <a:cs typeface="+mj-cs"/>
              </a:rPr>
              <a:t>Eligibility determination</a:t>
            </a: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3"/>
          </p:nvPr>
        </p:nvSpPr>
        <p:spPr>
          <a:xfrm>
            <a:off x="4983480" y="960120"/>
            <a:ext cx="5513832" cy="4169664"/>
          </a:xfrm>
        </p:spPr>
        <p:txBody>
          <a:bodyPr vert="horz" lIns="91440" tIns="45720" rIns="91440" bIns="45720" rtlCol="0" anchor="ctr">
            <a:normAutofit/>
          </a:bodyPr>
          <a:lstStyle/>
          <a:p>
            <a:pPr marL="0"/>
            <a:r>
              <a:rPr lang="en-US" dirty="0">
                <a:solidFill>
                  <a:schemeClr val="tx1"/>
                </a:solidFill>
                <a:latin typeface="+mn-lt"/>
              </a:rPr>
              <a:t>Disease specific criteria based on</a:t>
            </a:r>
            <a:endParaRPr lang="en-US" dirty="0">
              <a:solidFill>
                <a:schemeClr val="tx1"/>
              </a:solidFill>
              <a:latin typeface="+mn-lt"/>
              <a:cs typeface="Calibri"/>
            </a:endParaRPr>
          </a:p>
          <a:p>
            <a:pPr lvl="1"/>
            <a:r>
              <a:rPr lang="en-US" sz="2800" dirty="0">
                <a:solidFill>
                  <a:schemeClr val="tx1"/>
                </a:solidFill>
                <a:latin typeface="+mn-lt"/>
              </a:rPr>
              <a:t>Details of disease progression</a:t>
            </a:r>
            <a:endParaRPr lang="en-US" sz="2800" dirty="0">
              <a:solidFill>
                <a:schemeClr val="tx1"/>
              </a:solidFill>
              <a:latin typeface="+mn-lt"/>
              <a:cs typeface="Calibri"/>
            </a:endParaRPr>
          </a:p>
          <a:p>
            <a:pPr lvl="1"/>
            <a:r>
              <a:rPr lang="en-US" sz="2800" dirty="0">
                <a:solidFill>
                  <a:schemeClr val="tx1"/>
                </a:solidFill>
                <a:latin typeface="+mn-lt"/>
              </a:rPr>
              <a:t>Functional assessments</a:t>
            </a:r>
            <a:endParaRPr lang="en-US" sz="2800" dirty="0">
              <a:solidFill>
                <a:schemeClr val="tx1"/>
              </a:solidFill>
              <a:latin typeface="+mn-lt"/>
              <a:cs typeface="Calibri"/>
            </a:endParaRPr>
          </a:p>
          <a:p>
            <a:pPr lvl="1"/>
            <a:r>
              <a:rPr lang="en-US" sz="2800" dirty="0">
                <a:solidFill>
                  <a:schemeClr val="tx1"/>
                </a:solidFill>
                <a:latin typeface="+mn-lt"/>
              </a:rPr>
              <a:t>Co-morbidities</a:t>
            </a:r>
            <a:endParaRPr lang="en-US" sz="2800" dirty="0">
              <a:solidFill>
                <a:schemeClr val="tx1"/>
              </a:solidFill>
              <a:latin typeface="+mn-lt"/>
              <a:cs typeface="Calibri"/>
            </a:endParaRPr>
          </a:p>
          <a:p>
            <a:pPr lvl="1"/>
            <a:r>
              <a:rPr lang="en-US" sz="2800" dirty="0">
                <a:solidFill>
                  <a:schemeClr val="tx1"/>
                </a:solidFill>
                <a:latin typeface="+mn-lt"/>
              </a:rPr>
              <a:t>Conditions that contribute to decline</a:t>
            </a:r>
            <a:endParaRPr lang="en-US" sz="2800" dirty="0">
              <a:solidFill>
                <a:schemeClr val="tx1"/>
              </a:solidFill>
              <a:latin typeface="+mn-lt"/>
              <a:cs typeface="Calibri"/>
            </a:endParaRPr>
          </a:p>
          <a:p>
            <a:pPr lvl="1"/>
            <a:r>
              <a:rPr lang="en-US" sz="2800" dirty="0">
                <a:solidFill>
                  <a:schemeClr val="tx1"/>
                </a:solidFill>
                <a:latin typeface="+mn-lt"/>
              </a:rPr>
              <a:t>Labs and other diagnostic tests</a:t>
            </a:r>
            <a:endParaRPr lang="en-US" sz="2800" dirty="0">
              <a:solidFill>
                <a:schemeClr val="tx1"/>
              </a:solidFill>
              <a:latin typeface="+mn-lt"/>
              <a:cs typeface="Calibri"/>
            </a:endParaRPr>
          </a:p>
          <a:p>
            <a:pPr lvl="1"/>
            <a:r>
              <a:rPr lang="en-US" sz="2800" dirty="0">
                <a:solidFill>
                  <a:schemeClr val="tx1"/>
                </a:solidFill>
                <a:latin typeface="+mn-lt"/>
              </a:rPr>
              <a:t>Decision not to pursue a cure</a:t>
            </a:r>
            <a:endParaRPr lang="en-US" sz="2800" dirty="0">
              <a:solidFill>
                <a:schemeClr val="tx1"/>
              </a:solidFill>
              <a:latin typeface="+mn-lt"/>
              <a:cs typeface="Calibri"/>
            </a:endParaRPr>
          </a:p>
          <a:p>
            <a:pPr marL="457200" lvl="1"/>
            <a:endParaRPr lang="en-US">
              <a:solidFill>
                <a:schemeClr val="tx1"/>
              </a:solidFill>
              <a:latin typeface="+mn-lt"/>
            </a:endParaRPr>
          </a:p>
        </p:txBody>
      </p:sp>
    </p:spTree>
    <p:extLst>
      <p:ext uri="{BB962C8B-B14F-4D97-AF65-F5344CB8AC3E}">
        <p14:creationId xmlns:p14="http://schemas.microsoft.com/office/powerpoint/2010/main" val="17077827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23063ee-87ca-4b1c-9828-db99bee90005" xsi:nil="true"/>
    <lcf76f155ced4ddcb4097134ff3c332f xmlns="84339cb1-d152-41ef-8a10-80ee4b914e8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E54092FA57B74EBF931D2E6843354D" ma:contentTypeVersion="15" ma:contentTypeDescription="Create a new document." ma:contentTypeScope="" ma:versionID="58c35a9329ed7c48b027aea170535128">
  <xsd:schema xmlns:xsd="http://www.w3.org/2001/XMLSchema" xmlns:xs="http://www.w3.org/2001/XMLSchema" xmlns:p="http://schemas.microsoft.com/office/2006/metadata/properties" xmlns:ns2="84339cb1-d152-41ef-8a10-80ee4b914e84" xmlns:ns3="623063ee-87ca-4b1c-9828-db99bee90005" targetNamespace="http://schemas.microsoft.com/office/2006/metadata/properties" ma:root="true" ma:fieldsID="c31aa7930dcefac54867cdb4dc80b8fa" ns2:_="" ns3:_="">
    <xsd:import namespace="84339cb1-d152-41ef-8a10-80ee4b914e84"/>
    <xsd:import namespace="623063ee-87ca-4b1c-9828-db99bee90005"/>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339cb1-d152-41ef-8a10-80ee4b914e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7952e7b-48a6-456a-859a-147032f6dd8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23063ee-87ca-4b1c-9828-db99bee9000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c955d3c-4ee6-4408-b56c-894cc55cb5f3}" ma:internalName="TaxCatchAll" ma:showField="CatchAllData" ma:web="623063ee-87ca-4b1c-9828-db99bee900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660E25-17A2-454D-B9A8-4EB7CD955F11}">
  <ds:schemaRefs>
    <ds:schemaRef ds:uri="http://schemas.microsoft.com/office/2006/metadata/properties"/>
    <ds:schemaRef ds:uri="http://schemas.microsoft.com/office/infopath/2007/PartnerControls"/>
    <ds:schemaRef ds:uri="623063ee-87ca-4b1c-9828-db99bee90005"/>
    <ds:schemaRef ds:uri="84339cb1-d152-41ef-8a10-80ee4b914e84"/>
  </ds:schemaRefs>
</ds:datastoreItem>
</file>

<file path=customXml/itemProps2.xml><?xml version="1.0" encoding="utf-8"?>
<ds:datastoreItem xmlns:ds="http://schemas.openxmlformats.org/officeDocument/2006/customXml" ds:itemID="{BC381CD0-740B-4086-A877-5823D4B273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339cb1-d152-41ef-8a10-80ee4b914e84"/>
    <ds:schemaRef ds:uri="623063ee-87ca-4b1c-9828-db99bee900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34C295-0BB8-4377-B149-167A4BB93B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1540</TotalTime>
  <Words>1681</Words>
  <Application>Microsoft Office PowerPoint</Application>
  <PresentationFormat>Widescreen</PresentationFormat>
  <Paragraphs>192</Paragraphs>
  <Slides>29</Slides>
  <Notes>6</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29</vt:i4>
      </vt:variant>
    </vt:vector>
  </HeadingPairs>
  <TitlesOfParts>
    <vt:vector size="42" baseType="lpstr">
      <vt:lpstr>Arial</vt:lpstr>
      <vt:lpstr>Calibri</vt:lpstr>
      <vt:lpstr>Calibri Light</vt:lpstr>
      <vt:lpstr>Century Gothic</vt:lpstr>
      <vt:lpstr>Lato</vt:lpstr>
      <vt:lpstr>Office Theme</vt:lpstr>
      <vt:lpstr>1_Office Theme</vt:lpstr>
      <vt:lpstr>3_Office Theme</vt:lpstr>
      <vt:lpstr>2_Office Theme</vt:lpstr>
      <vt:lpstr>BLANK Custom Design</vt:lpstr>
      <vt:lpstr>4_Office Theme</vt:lpstr>
      <vt:lpstr>9_Office Theme</vt:lpstr>
      <vt:lpstr>6_Office Theme</vt:lpstr>
      <vt:lpstr>Hospice 101:  Medicare Eligibility Criteria</vt:lpstr>
      <vt:lpstr>Objectives </vt:lpstr>
      <vt:lpstr>Experience</vt:lpstr>
      <vt:lpstr>Hospice is not just for old people</vt:lpstr>
      <vt:lpstr>Hospice is open to all  Why might some cultures not choose hospice?</vt:lpstr>
      <vt:lpstr>What diagnoses are most often referred?</vt:lpstr>
      <vt:lpstr>What are the eligibility criteria?</vt:lpstr>
      <vt:lpstr>Who qualifies for hospice?</vt:lpstr>
      <vt:lpstr>Eligibility determination</vt:lpstr>
      <vt:lpstr>Medicare administrative contractors (MAC)</vt:lpstr>
      <vt:lpstr>FAST scores for Alzheimer’s Assessment</vt:lpstr>
      <vt:lpstr>Palliative Performance Scale</vt:lpstr>
      <vt:lpstr>                                                                         </vt:lpstr>
      <vt:lpstr>Alzheimer’s/Dementia</vt:lpstr>
      <vt:lpstr>FAST scoring – Functional Assessment Staging Test</vt:lpstr>
      <vt:lpstr>The Picture of Late Alzheimer's Disease</vt:lpstr>
      <vt:lpstr>Palmetto LCD: Cardiopulmonary</vt:lpstr>
      <vt:lpstr>Palmetto LCD: HIV/AIDS</vt:lpstr>
      <vt:lpstr>Haven LCD: Cancer</vt:lpstr>
      <vt:lpstr>Palmetto LCD: Renal Disease</vt:lpstr>
      <vt:lpstr>Palmetto LCD: Liver Disease</vt:lpstr>
      <vt:lpstr>Palmetto LCD: Neurological Conditions</vt:lpstr>
      <vt:lpstr>Supporting documentation/information needed for eligibility determination</vt:lpstr>
      <vt:lpstr>Aggressive care  does not disqualify</vt:lpstr>
      <vt:lpstr>Haven Uses the Open Access Model</vt:lpstr>
      <vt:lpstr>Open Access</vt:lpstr>
      <vt:lpstr>When is it time to consider hospice care?</vt:lpstr>
      <vt:lpstr>Think your patient needs a hospice referral?</vt:lpstr>
      <vt:lpstr>Resources</vt:lpstr>
    </vt:vector>
  </TitlesOfParts>
  <Company>Haven Hospice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A. Krogh</dc:creator>
  <cp:lastModifiedBy>Cindy L. Capen</cp:lastModifiedBy>
  <cp:revision>114</cp:revision>
  <dcterms:created xsi:type="dcterms:W3CDTF">2017-06-30T19:17:03Z</dcterms:created>
  <dcterms:modified xsi:type="dcterms:W3CDTF">2023-09-14T17:00:26Z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5287800.00000000</vt:lpwstr>
  </property>
  <property fmtid="{D5CDD505-2E9C-101B-9397-08002B2CF9AE}" pid="3" name="ContentTypeId">
    <vt:lpwstr>0x01010035E54092FA57B74EBF931D2E6843354D</vt:lpwstr>
  </property>
</Properties>
</file>